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94" r:id="rId5"/>
    <p:sldId id="277" r:id="rId6"/>
    <p:sldId id="280" r:id="rId7"/>
    <p:sldId id="265" r:id="rId8"/>
    <p:sldId id="297" r:id="rId9"/>
    <p:sldId id="285" r:id="rId10"/>
    <p:sldId id="268" r:id="rId11"/>
    <p:sldId id="275" r:id="rId12"/>
    <p:sldId id="273" r:id="rId13"/>
    <p:sldId id="261" r:id="rId14"/>
    <p:sldId id="283" r:id="rId15"/>
    <p:sldId id="293" r:id="rId16"/>
    <p:sldId id="288" r:id="rId17"/>
    <p:sldId id="287" r:id="rId18"/>
    <p:sldId id="269" r:id="rId19"/>
    <p:sldId id="264" r:id="rId20"/>
    <p:sldId id="282" r:id="rId21"/>
    <p:sldId id="290" r:id="rId22"/>
    <p:sldId id="289" r:id="rId23"/>
    <p:sldId id="295" r:id="rId24"/>
    <p:sldId id="279" r:id="rId25"/>
    <p:sldId id="272" r:id="rId26"/>
    <p:sldId id="267" r:id="rId27"/>
    <p:sldId id="291" r:id="rId28"/>
    <p:sldId id="270" r:id="rId29"/>
    <p:sldId id="278" r:id="rId30"/>
    <p:sldId id="258" r:id="rId31"/>
    <p:sldId id="298" r:id="rId32"/>
    <p:sldId id="27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46B"/>
    <a:srgbClr val="DDF30D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75218" autoAdjust="0"/>
  </p:normalViewPr>
  <p:slideViewPr>
    <p:cSldViewPr snapToGrid="0">
      <p:cViewPr varScale="1">
        <p:scale>
          <a:sx n="65" d="100"/>
          <a:sy n="65" d="100"/>
        </p:scale>
        <p:origin x="13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178F5-FC8E-44C4-B451-58F8A9861316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E193E-75F1-4B84-9F77-03BF222DC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19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Introduce CT and Cone beam CT. </a:t>
            </a:r>
          </a:p>
          <a:p>
            <a:pPr marL="228600" indent="-228600">
              <a:buAutoNum type="arabicPeriod"/>
            </a:pPr>
            <a:r>
              <a:rPr lang="en-CA" altLang="zh-CN" dirty="0"/>
              <a:t>CT is widely used in medical physics.</a:t>
            </a:r>
          </a:p>
          <a:p>
            <a:pPr marL="228600" indent="-228600">
              <a:buAutoNum type="arabicPeriod"/>
            </a:pPr>
            <a:r>
              <a:rPr lang="en-CA" altLang="zh-CN" dirty="0"/>
              <a:t>CT ‘s fundamental principle</a:t>
            </a:r>
          </a:p>
          <a:p>
            <a:pPr marL="228600" indent="-228600">
              <a:buAutoNum type="arabicPeriod"/>
            </a:pPr>
            <a:r>
              <a:rPr lang="en-CA" altLang="zh-CN" dirty="0"/>
              <a:t>CBCT can save time and increase efficiency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324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Water &amp; lung –&gt; very close</a:t>
            </a:r>
          </a:p>
          <a:p>
            <a:r>
              <a:rPr lang="en-CA" altLang="zh-CN" dirty="0"/>
              <a:t>Bone  --</a:t>
            </a:r>
            <a:r>
              <a:rPr lang="en-CA" altLang="zh-CN" dirty="0">
                <a:sym typeface="Wingdings" panose="05000000000000000000" pitchFamily="2" charset="2"/>
              </a:rPr>
              <a:t> calcium influence</a:t>
            </a:r>
            <a:endParaRPr lang="en-CA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389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Coherent result: </a:t>
            </a:r>
          </a:p>
          <a:p>
            <a:endParaRPr lang="en-CA" altLang="zh-CN" dirty="0"/>
          </a:p>
          <a:p>
            <a:r>
              <a:rPr lang="en-CA" altLang="zh-CN" dirty="0"/>
              <a:t>Water &amp; lung --- close </a:t>
            </a:r>
          </a:p>
          <a:p>
            <a:r>
              <a:rPr lang="en-CA" altLang="zh-CN" dirty="0"/>
              <a:t>Bone --- different</a:t>
            </a:r>
          </a:p>
          <a:p>
            <a:endParaRPr lang="en-CA" altLang="zh-CN" dirty="0"/>
          </a:p>
          <a:p>
            <a:r>
              <a:rPr lang="en-CA" altLang="zh-CN" dirty="0"/>
              <a:t>All the database we need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98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How we determine \theta , trace, and solid angle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2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Sweep Beam covered volume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408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473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Percentage different – normal distribution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9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Some application of CBCT. </a:t>
            </a:r>
          </a:p>
          <a:p>
            <a:r>
              <a:rPr lang="en-CA" altLang="zh-CN" dirty="0"/>
              <a:t>1,2,3</a:t>
            </a:r>
          </a:p>
          <a:p>
            <a:r>
              <a:rPr lang="en-CA" altLang="zh-CN" dirty="0"/>
              <a:t>Our focus is on Image guided radiotherapy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040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The purpose of this project. ----- Calculate scatter and improve image quality.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28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Figure: </a:t>
            </a:r>
          </a:p>
          <a:p>
            <a:r>
              <a:rPr lang="en-CA" altLang="zh-CN" dirty="0"/>
              <a:t>1. The darker of the image, the low resolution we have.</a:t>
            </a:r>
          </a:p>
          <a:p>
            <a:r>
              <a:rPr lang="en-CA" altLang="zh-CN" dirty="0"/>
              <a:t>2. The larger the divergence angle, the low resolution in center. </a:t>
            </a:r>
          </a:p>
          <a:p>
            <a:r>
              <a:rPr lang="en-CA" altLang="zh-CN" dirty="0"/>
              <a:t>Large angle – larger scan volume</a:t>
            </a:r>
          </a:p>
          <a:p>
            <a:r>
              <a:rPr lang="en-CA" altLang="zh-CN" dirty="0"/>
              <a:t> Scattering contains two parts.  --------concentrate on Rayleigh.</a:t>
            </a:r>
          </a:p>
          <a:p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459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Figure: </a:t>
            </a:r>
          </a:p>
          <a:p>
            <a:pPr marL="228600" indent="-228600">
              <a:buAutoNum type="arabicPeriod"/>
            </a:pPr>
            <a:r>
              <a:rPr lang="en-CA" altLang="zh-CN" dirty="0"/>
              <a:t>The photon interaction in matter. (water)</a:t>
            </a:r>
          </a:p>
          <a:p>
            <a:pPr marL="228600" indent="-228600">
              <a:buAutoNum type="arabicPeriod"/>
            </a:pPr>
            <a:r>
              <a:rPr lang="en-CA" altLang="zh-CN" dirty="0"/>
              <a:t>Rayleigh scattering range ---- X-ray source</a:t>
            </a:r>
          </a:p>
          <a:p>
            <a:pPr marL="228600" indent="-228600">
              <a:buAutoNum type="arabicPeriod"/>
            </a:pPr>
            <a:r>
              <a:rPr lang="en-CA" altLang="zh-CN" dirty="0"/>
              <a:t>Don’t forget attenuation (latter)</a:t>
            </a:r>
          </a:p>
          <a:p>
            <a:pPr marL="228600" indent="-228600">
              <a:buAutoNum type="arabicPeriod"/>
            </a:pP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95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N_s  expected signal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424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r0------- classical electron radius</a:t>
            </a:r>
          </a:p>
          <a:p>
            <a:r>
              <a:rPr lang="en-CA" altLang="zh-CN" dirty="0"/>
              <a:t>W------  molecule weight</a:t>
            </a:r>
          </a:p>
          <a:p>
            <a:r>
              <a:rPr lang="en-CA" altLang="zh-CN" dirty="0"/>
              <a:t>Wi------ mass fraction of </a:t>
            </a:r>
            <a:r>
              <a:rPr lang="en-CA" altLang="zh-CN" dirty="0" err="1"/>
              <a:t>i</a:t>
            </a:r>
            <a:endParaRPr lang="en-CA" altLang="zh-CN" dirty="0"/>
          </a:p>
          <a:p>
            <a:r>
              <a:rPr lang="en-CA" altLang="zh-CN" dirty="0"/>
              <a:t>Mi------ atomic mass of </a:t>
            </a:r>
            <a:r>
              <a:rPr lang="en-CA" altLang="zh-CN" dirty="0" err="1"/>
              <a:t>i</a:t>
            </a:r>
            <a:endParaRPr lang="en-CA" altLang="zh-CN" dirty="0"/>
          </a:p>
          <a:p>
            <a:r>
              <a:rPr lang="en-CA" altLang="zh-CN" dirty="0"/>
              <a:t>Atomic form factors ---- describe the shape of atom according to atomic number</a:t>
            </a:r>
          </a:p>
          <a:p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29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Spline </a:t>
            </a:r>
            <a:r>
              <a:rPr lang="en-CA" altLang="zh-CN" dirty="0" err="1"/>
              <a:t>Interplotation</a:t>
            </a:r>
            <a:r>
              <a:rPr lang="en-CA" altLang="zh-CN" dirty="0"/>
              <a:t> </a:t>
            </a:r>
          </a:p>
          <a:p>
            <a:endParaRPr lang="en-CA" altLang="zh-CN" dirty="0"/>
          </a:p>
          <a:p>
            <a:r>
              <a:rPr lang="en-CA" altLang="zh-CN" dirty="0"/>
              <a:t>Size of  atoms</a:t>
            </a:r>
          </a:p>
          <a:p>
            <a:r>
              <a:rPr lang="en-CA" altLang="zh-CN" dirty="0"/>
              <a:t>With atomic number increase, shape increase</a:t>
            </a:r>
          </a:p>
          <a:p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420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Water &amp; lung very close , different density </a:t>
            </a:r>
          </a:p>
          <a:p>
            <a:r>
              <a:rPr lang="en-CA" altLang="zh-CN" dirty="0"/>
              <a:t>Bone --density &amp;  composite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E193E-75F1-4B84-9F77-03BF222DC9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66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7D01-E37F-441C-82B1-C6F039703A43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3813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5AB7-6FC4-4A8D-B4E8-E45E2363FA6E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4252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D4FC-0862-4A9C-9836-2369D57E9723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34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6EA7E-A457-4459-9D9B-C0B2A7985576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01060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5AF-553F-457E-A0ED-9AC497E406BA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56703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0C618-1F51-4E32-9113-B39190D4E7C2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67551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DC0CB-424A-4C76-92B9-D75224798E1A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33647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A861-D0AA-421B-8B31-6ACF524E0852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73831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0F10-293A-4534-9965-C8B5D1783203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4933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C0F6-75B3-40FF-8363-97962656F46B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7450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75500-0485-4A4B-AB9B-430D46CF0552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90527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0000"/>
                <a:lumOff val="40000"/>
                <a:alpha val="7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5CA7F-8657-4DF7-9421-68FD5F8F7B99}" type="datetime1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91D35-7ADC-457B-A478-141502A8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10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emf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Method for First Order Rayleigh Scattering in CBCT Application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4179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 4250 Project report</a:t>
            </a: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Yutong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Zhao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4430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5370"/>
            <a:ext cx="10515600" cy="883293"/>
          </a:xfrm>
        </p:spPr>
        <p:txBody>
          <a:bodyPr/>
          <a:lstStyle/>
          <a:p>
            <a:r>
              <a:rPr lang="en-CA" altLang="zh-CN" dirty="0"/>
              <a:t>Material Chemical Formulas (EGS data)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133272"/>
                  </p:ext>
                </p:extLst>
              </p:nvPr>
            </p:nvGraphicFramePr>
            <p:xfrm>
              <a:off x="838200" y="943581"/>
              <a:ext cx="9927156" cy="58216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9030">
                      <a:extLst>
                        <a:ext uri="{9D8B030D-6E8A-4147-A177-3AD203B41FA5}">
                          <a16:colId xmlns:a16="http://schemas.microsoft.com/office/drawing/2014/main" val="2403223138"/>
                        </a:ext>
                      </a:extLst>
                    </a:gridCol>
                    <a:gridCol w="2098932">
                      <a:extLst>
                        <a:ext uri="{9D8B030D-6E8A-4147-A177-3AD203B41FA5}">
                          <a16:colId xmlns:a16="http://schemas.microsoft.com/office/drawing/2014/main" val="1419856266"/>
                        </a:ext>
                      </a:extLst>
                    </a:gridCol>
                    <a:gridCol w="1834014">
                      <a:extLst>
                        <a:ext uri="{9D8B030D-6E8A-4147-A177-3AD203B41FA5}">
                          <a16:colId xmlns:a16="http://schemas.microsoft.com/office/drawing/2014/main" val="2359221349"/>
                        </a:ext>
                      </a:extLst>
                    </a:gridCol>
                    <a:gridCol w="2432590">
                      <a:extLst>
                        <a:ext uri="{9D8B030D-6E8A-4147-A177-3AD203B41FA5}">
                          <a16:colId xmlns:a16="http://schemas.microsoft.com/office/drawing/2014/main" val="835155095"/>
                        </a:ext>
                      </a:extLst>
                    </a:gridCol>
                    <a:gridCol w="2432590">
                      <a:extLst>
                        <a:ext uri="{9D8B030D-6E8A-4147-A177-3AD203B41FA5}">
                          <a16:colId xmlns:a16="http://schemas.microsoft.com/office/drawing/2014/main" val="100407150"/>
                        </a:ext>
                      </a:extLst>
                    </a:gridCol>
                  </a:tblGrid>
                  <a:tr h="535554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Human tissue/</a:t>
                          </a:r>
                          <a:r>
                            <a:rPr lang="en-CA" altLang="zh-CN" dirty="0">
                              <a:sym typeface="Wingdings" panose="05000000000000000000" pitchFamily="2" charset="2"/>
                            </a:rPr>
                            <a:t>(mass fraction)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Water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Human Lung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Human Bone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412245"/>
                      </a:ext>
                    </a:extLst>
                  </a:tr>
                  <a:tr h="5077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Elements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Density</a:t>
                          </a:r>
                          <a14:m>
                            <m:oMath xmlns:m="http://schemas.openxmlformats.org/officeDocument/2006/math">
                              <m:r>
                                <a:rPr lang="en-CA" altLang="zh-CN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p>
                                <m:sSupPr>
                                  <m:ctrlPr>
                                    <a:rPr lang="en-CA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CA" altLang="zh-CN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altLang="zh-CN" dirty="0"/>
                            <a:t>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1.0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0.26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1.85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116344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H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0.112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0.103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0.063984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140384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C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0.105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0.278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876056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N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0.031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5223374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O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0.888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0.749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0.410016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759874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Na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4068472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Mg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4324157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P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602494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S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9148666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Cl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881707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K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3259768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Ca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0.147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2668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133272"/>
                  </p:ext>
                </p:extLst>
              </p:nvPr>
            </p:nvGraphicFramePr>
            <p:xfrm>
              <a:off x="838200" y="943581"/>
              <a:ext cx="9927156" cy="58216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9030">
                      <a:extLst>
                        <a:ext uri="{9D8B030D-6E8A-4147-A177-3AD203B41FA5}">
                          <a16:colId xmlns:a16="http://schemas.microsoft.com/office/drawing/2014/main" val="2403223138"/>
                        </a:ext>
                      </a:extLst>
                    </a:gridCol>
                    <a:gridCol w="2098932">
                      <a:extLst>
                        <a:ext uri="{9D8B030D-6E8A-4147-A177-3AD203B41FA5}">
                          <a16:colId xmlns:a16="http://schemas.microsoft.com/office/drawing/2014/main" val="1419856266"/>
                        </a:ext>
                      </a:extLst>
                    </a:gridCol>
                    <a:gridCol w="1834014">
                      <a:extLst>
                        <a:ext uri="{9D8B030D-6E8A-4147-A177-3AD203B41FA5}">
                          <a16:colId xmlns:a16="http://schemas.microsoft.com/office/drawing/2014/main" val="2359221349"/>
                        </a:ext>
                      </a:extLst>
                    </a:gridCol>
                    <a:gridCol w="2432590">
                      <a:extLst>
                        <a:ext uri="{9D8B030D-6E8A-4147-A177-3AD203B41FA5}">
                          <a16:colId xmlns:a16="http://schemas.microsoft.com/office/drawing/2014/main" val="835155095"/>
                        </a:ext>
                      </a:extLst>
                    </a:gridCol>
                    <a:gridCol w="2432590">
                      <a:extLst>
                        <a:ext uri="{9D8B030D-6E8A-4147-A177-3AD203B41FA5}">
                          <a16:colId xmlns:a16="http://schemas.microsoft.com/office/drawing/2014/main" val="100407150"/>
                        </a:ext>
                      </a:extLst>
                    </a:gridCol>
                  </a:tblGrid>
                  <a:tr h="535554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Human tissue/</a:t>
                          </a:r>
                          <a:r>
                            <a:rPr lang="en-CA" altLang="zh-CN" dirty="0">
                              <a:sym typeface="Wingdings" panose="05000000000000000000" pitchFamily="2" charset="2"/>
                            </a:rPr>
                            <a:t>(mass fraction)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Water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Human Lung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Human Bone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412245"/>
                      </a:ext>
                    </a:extLst>
                  </a:tr>
                  <a:tr h="5077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Elements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3913" t="-112048" r="-320000" b="-951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1.0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0.26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1.85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116344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H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0.112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0.103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0.063984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140384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C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0.105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0.278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876056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N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0.031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0.027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5223374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O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0.888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0.749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0.410016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759874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Na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4068472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Mg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4324157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P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602494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S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9148666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Cl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881707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K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0.002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3259768"/>
                      </a:ext>
                    </a:extLst>
                  </a:tr>
                  <a:tr h="43439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dirty="0"/>
                            <a:t>Ca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altLang="zh-CN" dirty="0"/>
                            <a:t>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------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0.147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2668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3686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4" y="1452880"/>
            <a:ext cx="6860117" cy="5145088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Form Factor interpolation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166928" y="3127717"/>
            <a:ext cx="344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600" dirty="0"/>
              <a:t>Database #1</a:t>
            </a:r>
            <a:endParaRPr lang="zh-CN" altLang="en-US" sz="3600" dirty="0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85628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7" y="1172308"/>
            <a:ext cx="6079867" cy="4559901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Mass attenuation coefficients and</a:t>
            </a:r>
            <a:br>
              <a:rPr lang="en-CA" altLang="zh-CN" dirty="0"/>
            </a:br>
            <a:r>
              <a:rPr lang="en-CA" altLang="zh-CN" dirty="0"/>
              <a:t>interpolation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280953" y="5843525"/>
                <a:ext cx="4561826" cy="1010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zh-CN" altLang="en-US" sz="4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4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nary>
                            <m:naryPr>
                              <m:grow m:val="on"/>
                              <m:subHide m:val="on"/>
                              <m:supHide m:val="on"/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sz="4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zh-CN" altLang="en-US" sz="40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953" y="5843525"/>
                <a:ext cx="4561826" cy="10102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/>
          <p:nvPr/>
        </p:nvSpPr>
        <p:spPr>
          <a:xfrm>
            <a:off x="7422651" y="5843525"/>
            <a:ext cx="1184988" cy="82650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/>
          <p:cNvCxnSpPr>
            <a:cxnSpLocks/>
            <a:stCxn id="8" idx="0"/>
          </p:cNvCxnSpPr>
          <p:nvPr/>
        </p:nvCxnSpPr>
        <p:spPr>
          <a:xfrm flipV="1">
            <a:off x="8015145" y="5437762"/>
            <a:ext cx="0" cy="4057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4"/>
          <p:cNvGrpSpPr/>
          <p:nvPr/>
        </p:nvGrpSpPr>
        <p:grpSpPr>
          <a:xfrm>
            <a:off x="307788" y="1738706"/>
            <a:ext cx="4958991" cy="4694561"/>
            <a:chOff x="321962" y="1147439"/>
            <a:chExt cx="4958991" cy="4694561"/>
          </a:xfrm>
        </p:grpSpPr>
        <p:grpSp>
          <p:nvGrpSpPr>
            <p:cNvPr id="12" name="Group 32"/>
            <p:cNvGrpSpPr/>
            <p:nvPr/>
          </p:nvGrpSpPr>
          <p:grpSpPr>
            <a:xfrm>
              <a:off x="321962" y="1147439"/>
              <a:ext cx="4958991" cy="4694561"/>
              <a:chOff x="7592824" y="1051452"/>
              <a:chExt cx="4042128" cy="3395388"/>
            </a:xfrm>
          </p:grpSpPr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2824" y="1051452"/>
                <a:ext cx="4042128" cy="3395388"/>
              </a:xfrm>
              <a:prstGeom prst="rect">
                <a:avLst/>
              </a:prstGeom>
            </p:spPr>
          </p:pic>
          <p:sp>
            <p:nvSpPr>
              <p:cNvPr id="16" name="Rectangle 16"/>
              <p:cNvSpPr/>
              <p:nvPr/>
            </p:nvSpPr>
            <p:spPr>
              <a:xfrm>
                <a:off x="8110603" y="3367030"/>
                <a:ext cx="465319" cy="55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dirty="0">
                    <a:solidFill>
                      <a:schemeClr val="tx1"/>
                    </a:solidFill>
                  </a:rPr>
                  <a:t>N</a:t>
                </a:r>
                <a:r>
                  <a:rPr lang="en-CA" sz="2000" baseline="-25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7" name="Rectangle 17"/>
              <p:cNvSpPr/>
              <p:nvPr/>
            </p:nvSpPr>
            <p:spPr>
              <a:xfrm>
                <a:off x="10913326" y="3087630"/>
                <a:ext cx="409508" cy="55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dirty="0" err="1">
                    <a:solidFill>
                      <a:schemeClr val="tx1"/>
                    </a:solidFill>
                  </a:rPr>
                  <a:t>N</a:t>
                </a:r>
                <a:r>
                  <a:rPr lang="en-CA" sz="2000" baseline="-25000" dirty="0" err="1">
                    <a:solidFill>
                      <a:schemeClr val="tx1"/>
                    </a:solidFill>
                  </a:rPr>
                  <a:t>t</a:t>
                </a:r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38"/>
                <p:cNvSpPr/>
                <p:nvPr/>
              </p:nvSpPr>
              <p:spPr>
                <a:xfrm>
                  <a:off x="2363103" y="3877734"/>
                  <a:ext cx="921964" cy="685800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</m:den>
                        </m:f>
                        <m: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3103" y="3877734"/>
                  <a:ext cx="921964" cy="6858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39"/>
                <p:cNvSpPr/>
                <p:nvPr/>
              </p:nvSpPr>
              <p:spPr>
                <a:xfrm>
                  <a:off x="2710953" y="5301359"/>
                  <a:ext cx="401063" cy="36415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CA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953" y="5301359"/>
                  <a:ext cx="401063" cy="3641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矩形 17"/>
          <p:cNvSpPr/>
          <p:nvPr/>
        </p:nvSpPr>
        <p:spPr>
          <a:xfrm>
            <a:off x="6517532" y="2071991"/>
            <a:ext cx="1616837" cy="318094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731540" y="2160780"/>
            <a:ext cx="10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KV range</a:t>
            </a:r>
            <a:endParaRPr lang="zh-CN" altLang="en-US" dirty="0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166928" y="3127717"/>
            <a:ext cx="344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600" dirty="0"/>
              <a:t>Database #2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1034040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Simulation Setup</a:t>
            </a:r>
            <a:br>
              <a:rPr lang="en-US" altLang="zh-CN" dirty="0"/>
            </a:br>
            <a:r>
              <a:rPr lang="en-US" altLang="zh-CN" dirty="0"/>
              <a:t>(Parallel beam Geometry)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1" t="1076" r="21095" b="-1076"/>
          <a:stretch/>
        </p:blipFill>
        <p:spPr>
          <a:xfrm>
            <a:off x="838200" y="1845080"/>
            <a:ext cx="4830278" cy="486962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498840" y="6457950"/>
            <a:ext cx="2743200" cy="365125"/>
          </a:xfrm>
        </p:spPr>
        <p:txBody>
          <a:bodyPr/>
          <a:lstStyle/>
          <a:p>
            <a:fld id="{1A091D35-7ADC-457B-A478-141502A8B88F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40" name="Group 100"/>
          <p:cNvGrpSpPr/>
          <p:nvPr/>
        </p:nvGrpSpPr>
        <p:grpSpPr>
          <a:xfrm>
            <a:off x="5984240" y="1581152"/>
            <a:ext cx="5063742" cy="5241923"/>
            <a:chOff x="2275107" y="1071240"/>
            <a:chExt cx="5063742" cy="5241923"/>
          </a:xfrm>
        </p:grpSpPr>
        <p:grpSp>
          <p:nvGrpSpPr>
            <p:cNvPr id="41" name="Group 8"/>
            <p:cNvGrpSpPr/>
            <p:nvPr/>
          </p:nvGrpSpPr>
          <p:grpSpPr>
            <a:xfrm>
              <a:off x="2275107" y="1071240"/>
              <a:ext cx="5063742" cy="5241923"/>
              <a:chOff x="2275107" y="1071240"/>
              <a:chExt cx="5063742" cy="5241923"/>
            </a:xfrm>
          </p:grpSpPr>
          <p:pic>
            <p:nvPicPr>
              <p:cNvPr id="60" name="图片 42" descr="C:\Users\Administrator\AppData\Local\Microsoft\Windows\INetCache\Content.Word\图片1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5107" y="1071240"/>
                <a:ext cx="5063742" cy="524192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1" name="Straight Connector 3"/>
              <p:cNvCxnSpPr/>
              <p:nvPr/>
            </p:nvCxnSpPr>
            <p:spPr>
              <a:xfrm flipH="1">
                <a:off x="3333750" y="3917147"/>
                <a:ext cx="2299" cy="4209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17"/>
              <p:cNvCxnSpPr/>
              <p:nvPr/>
            </p:nvCxnSpPr>
            <p:spPr>
              <a:xfrm>
                <a:off x="3745515" y="3917147"/>
                <a:ext cx="985" cy="4209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20"/>
              <p:cNvCxnSpPr/>
              <p:nvPr/>
            </p:nvCxnSpPr>
            <p:spPr>
              <a:xfrm>
                <a:off x="4154981" y="3917147"/>
                <a:ext cx="985" cy="4209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21"/>
              <p:cNvCxnSpPr/>
              <p:nvPr/>
            </p:nvCxnSpPr>
            <p:spPr>
              <a:xfrm>
                <a:off x="4563462" y="3917146"/>
                <a:ext cx="985" cy="4209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22"/>
              <p:cNvCxnSpPr/>
              <p:nvPr/>
            </p:nvCxnSpPr>
            <p:spPr>
              <a:xfrm>
                <a:off x="4970958" y="3917146"/>
                <a:ext cx="985" cy="4209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23"/>
              <p:cNvCxnSpPr/>
              <p:nvPr/>
            </p:nvCxnSpPr>
            <p:spPr>
              <a:xfrm>
                <a:off x="5377469" y="3917146"/>
                <a:ext cx="985" cy="4209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24"/>
              <p:cNvCxnSpPr/>
              <p:nvPr/>
            </p:nvCxnSpPr>
            <p:spPr>
              <a:xfrm>
                <a:off x="5797229" y="3917145"/>
                <a:ext cx="985" cy="4209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25"/>
              <p:cNvCxnSpPr/>
              <p:nvPr/>
            </p:nvCxnSpPr>
            <p:spPr>
              <a:xfrm>
                <a:off x="6202755" y="3917144"/>
                <a:ext cx="985" cy="4209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26"/>
              <p:cNvCxnSpPr/>
              <p:nvPr/>
            </p:nvCxnSpPr>
            <p:spPr>
              <a:xfrm>
                <a:off x="6614191" y="3917144"/>
                <a:ext cx="985" cy="4209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98"/>
            <p:cNvGrpSpPr/>
            <p:nvPr/>
          </p:nvGrpSpPr>
          <p:grpSpPr>
            <a:xfrm>
              <a:off x="3003083" y="4326141"/>
              <a:ext cx="3945228" cy="1518361"/>
              <a:chOff x="3003083" y="4326141"/>
              <a:chExt cx="3945228" cy="1518361"/>
            </a:xfrm>
          </p:grpSpPr>
          <p:grpSp>
            <p:nvGrpSpPr>
              <p:cNvPr id="43" name="Group 18"/>
              <p:cNvGrpSpPr/>
              <p:nvPr/>
            </p:nvGrpSpPr>
            <p:grpSpPr>
              <a:xfrm>
                <a:off x="3003083" y="4615645"/>
                <a:ext cx="3945228" cy="984956"/>
                <a:chOff x="3003083" y="4615645"/>
                <a:chExt cx="3945228" cy="984956"/>
              </a:xfrm>
            </p:grpSpPr>
            <p:cxnSp>
              <p:nvCxnSpPr>
                <p:cNvPr id="55" name="Straight Connector 10"/>
                <p:cNvCxnSpPr/>
                <p:nvPr/>
              </p:nvCxnSpPr>
              <p:spPr>
                <a:xfrm>
                  <a:off x="3003083" y="5600601"/>
                  <a:ext cx="3945228" cy="0"/>
                </a:xfrm>
                <a:prstGeom prst="line">
                  <a:avLst/>
                </a:prstGeom>
                <a:ln>
                  <a:solidFill>
                    <a:srgbClr val="000000">
                      <a:alpha val="41961"/>
                    </a:srgb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32"/>
                <p:cNvCxnSpPr/>
                <p:nvPr/>
              </p:nvCxnSpPr>
              <p:spPr>
                <a:xfrm>
                  <a:off x="3076461" y="5360712"/>
                  <a:ext cx="3808632" cy="0"/>
                </a:xfrm>
                <a:prstGeom prst="line">
                  <a:avLst/>
                </a:prstGeom>
                <a:ln>
                  <a:solidFill>
                    <a:srgbClr val="000000">
                      <a:alpha val="41961"/>
                    </a:srgb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44"/>
                <p:cNvCxnSpPr/>
                <p:nvPr/>
              </p:nvCxnSpPr>
              <p:spPr>
                <a:xfrm>
                  <a:off x="3175239" y="5118001"/>
                  <a:ext cx="3604868" cy="0"/>
                </a:xfrm>
                <a:prstGeom prst="line">
                  <a:avLst/>
                </a:prstGeom>
                <a:ln>
                  <a:solidFill>
                    <a:srgbClr val="000000">
                      <a:alpha val="41961"/>
                    </a:srgb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45"/>
                <p:cNvCxnSpPr/>
                <p:nvPr/>
              </p:nvCxnSpPr>
              <p:spPr>
                <a:xfrm>
                  <a:off x="3248617" y="4866823"/>
                  <a:ext cx="3453596" cy="0"/>
                </a:xfrm>
                <a:prstGeom prst="line">
                  <a:avLst/>
                </a:prstGeom>
                <a:ln>
                  <a:solidFill>
                    <a:srgbClr val="000000">
                      <a:alpha val="41961"/>
                    </a:srgb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46"/>
                <p:cNvCxnSpPr/>
                <p:nvPr/>
              </p:nvCxnSpPr>
              <p:spPr>
                <a:xfrm>
                  <a:off x="3333750" y="4615645"/>
                  <a:ext cx="3280441" cy="0"/>
                </a:xfrm>
                <a:prstGeom prst="line">
                  <a:avLst/>
                </a:prstGeom>
                <a:ln>
                  <a:solidFill>
                    <a:srgbClr val="000000">
                      <a:alpha val="41961"/>
                    </a:srgb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Connector 66"/>
              <p:cNvCxnSpPr/>
              <p:nvPr/>
            </p:nvCxnSpPr>
            <p:spPr>
              <a:xfrm flipV="1">
                <a:off x="3189234" y="4344175"/>
                <a:ext cx="482178" cy="1460201"/>
              </a:xfrm>
              <a:prstGeom prst="line">
                <a:avLst/>
              </a:prstGeom>
              <a:ln>
                <a:solidFill>
                  <a:srgbClr val="000000">
                    <a:alpha val="41961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67"/>
              <p:cNvCxnSpPr/>
              <p:nvPr/>
            </p:nvCxnSpPr>
            <p:spPr>
              <a:xfrm flipV="1">
                <a:off x="3498467" y="4344176"/>
                <a:ext cx="413947" cy="1454130"/>
              </a:xfrm>
              <a:prstGeom prst="line">
                <a:avLst/>
              </a:prstGeom>
              <a:ln>
                <a:solidFill>
                  <a:srgbClr val="000000">
                    <a:alpha val="41961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68"/>
              <p:cNvCxnSpPr/>
              <p:nvPr/>
            </p:nvCxnSpPr>
            <p:spPr>
              <a:xfrm flipV="1">
                <a:off x="3825232" y="4377256"/>
                <a:ext cx="327408" cy="1460200"/>
              </a:xfrm>
              <a:prstGeom prst="line">
                <a:avLst/>
              </a:prstGeom>
              <a:ln>
                <a:solidFill>
                  <a:srgbClr val="000000">
                    <a:alpha val="41961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69"/>
              <p:cNvCxnSpPr/>
              <p:nvPr/>
            </p:nvCxnSpPr>
            <p:spPr>
              <a:xfrm flipV="1">
                <a:off x="4109706" y="4344175"/>
                <a:ext cx="289799" cy="1500327"/>
              </a:xfrm>
              <a:prstGeom prst="line">
                <a:avLst/>
              </a:prstGeom>
              <a:ln>
                <a:solidFill>
                  <a:srgbClr val="000000">
                    <a:alpha val="41961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70"/>
              <p:cNvCxnSpPr/>
              <p:nvPr/>
            </p:nvCxnSpPr>
            <p:spPr>
              <a:xfrm flipV="1">
                <a:off x="4484853" y="4338106"/>
                <a:ext cx="162545" cy="1460200"/>
              </a:xfrm>
              <a:prstGeom prst="line">
                <a:avLst/>
              </a:prstGeom>
              <a:ln>
                <a:solidFill>
                  <a:srgbClr val="000000">
                    <a:alpha val="41961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71"/>
              <p:cNvCxnSpPr/>
              <p:nvPr/>
            </p:nvCxnSpPr>
            <p:spPr>
              <a:xfrm flipH="1" flipV="1">
                <a:off x="4818281" y="4377258"/>
                <a:ext cx="56570" cy="1421048"/>
              </a:xfrm>
              <a:prstGeom prst="line">
                <a:avLst/>
              </a:prstGeom>
              <a:ln>
                <a:solidFill>
                  <a:srgbClr val="000000">
                    <a:alpha val="41961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72"/>
              <p:cNvCxnSpPr/>
              <p:nvPr/>
            </p:nvCxnSpPr>
            <p:spPr>
              <a:xfrm flipH="1" flipV="1">
                <a:off x="6214989" y="4377256"/>
                <a:ext cx="474882" cy="1421050"/>
              </a:xfrm>
              <a:prstGeom prst="line">
                <a:avLst/>
              </a:prstGeom>
              <a:ln>
                <a:solidFill>
                  <a:srgbClr val="000000">
                    <a:alpha val="41961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75"/>
              <p:cNvCxnSpPr/>
              <p:nvPr/>
            </p:nvCxnSpPr>
            <p:spPr>
              <a:xfrm flipH="1" flipV="1">
                <a:off x="5938872" y="4377256"/>
                <a:ext cx="455239" cy="1425604"/>
              </a:xfrm>
              <a:prstGeom prst="line">
                <a:avLst/>
              </a:prstGeom>
              <a:ln>
                <a:solidFill>
                  <a:srgbClr val="000000">
                    <a:alpha val="41961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76"/>
              <p:cNvCxnSpPr/>
              <p:nvPr/>
            </p:nvCxnSpPr>
            <p:spPr>
              <a:xfrm flipH="1" flipV="1">
                <a:off x="5563132" y="4327404"/>
                <a:ext cx="428574" cy="1470902"/>
              </a:xfrm>
              <a:prstGeom prst="line">
                <a:avLst/>
              </a:prstGeom>
              <a:ln>
                <a:solidFill>
                  <a:srgbClr val="000000">
                    <a:alpha val="41961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77"/>
              <p:cNvCxnSpPr/>
              <p:nvPr/>
            </p:nvCxnSpPr>
            <p:spPr>
              <a:xfrm flipH="1" flipV="1">
                <a:off x="5299059" y="4348806"/>
                <a:ext cx="325300" cy="1488650"/>
              </a:xfrm>
              <a:prstGeom prst="line">
                <a:avLst/>
              </a:prstGeom>
              <a:ln>
                <a:solidFill>
                  <a:srgbClr val="000000">
                    <a:alpha val="41961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78"/>
              <p:cNvCxnSpPr/>
              <p:nvPr/>
            </p:nvCxnSpPr>
            <p:spPr>
              <a:xfrm flipH="1" flipV="1">
                <a:off x="5019367" y="4326141"/>
                <a:ext cx="180510" cy="1511315"/>
              </a:xfrm>
              <a:prstGeom prst="line">
                <a:avLst/>
              </a:prstGeom>
              <a:ln>
                <a:solidFill>
                  <a:srgbClr val="000000">
                    <a:alpha val="41961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6513659" y="6405329"/>
                <a:ext cx="1352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59" y="6405329"/>
                <a:ext cx="13524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6848961" y="6311693"/>
            <a:ext cx="340909" cy="1281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9236929" y="5989070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929" y="5989070"/>
                <a:ext cx="52931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16"/>
          <p:cNvSpPr txBox="1"/>
          <p:nvPr/>
        </p:nvSpPr>
        <p:spPr>
          <a:xfrm>
            <a:off x="8546906" y="3223456"/>
            <a:ext cx="16786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b="1" dirty="0"/>
              <a:t>Interaction site</a:t>
            </a:r>
          </a:p>
        </p:txBody>
      </p:sp>
      <p:sp>
        <p:nvSpPr>
          <p:cNvPr id="5" name="矩形 4"/>
          <p:cNvSpPr/>
          <p:nvPr/>
        </p:nvSpPr>
        <p:spPr>
          <a:xfrm>
            <a:off x="7861773" y="2708031"/>
            <a:ext cx="1644589" cy="2128022"/>
          </a:xfrm>
          <a:prstGeom prst="rect">
            <a:avLst/>
          </a:prstGeom>
          <a:solidFill>
            <a:srgbClr val="D3D46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2866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F:\Users\Jose\Documents\ASEC Presentation\0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59" y="2049277"/>
            <a:ext cx="809466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F:\Users\Jose\Documents\ASEC Presentation\14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58" y="2049277"/>
            <a:ext cx="809466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:\Users\Jose\Documents\ASEC Presentation\18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57" y="2049277"/>
            <a:ext cx="809466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Simulation setup</a:t>
            </a:r>
            <a:endParaRPr lang="zh-CN" altLang="en-US" dirty="0"/>
          </a:p>
        </p:txBody>
      </p:sp>
      <p:pic>
        <p:nvPicPr>
          <p:cNvPr id="4" name="Picture 2" descr="F:\Users\Jose\Documents\ASEC Presentation\21.bmp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82" y="2049277"/>
            <a:ext cx="8095238" cy="42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54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MATLAB 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397500"/>
          </a:xfrm>
        </p:spPr>
        <p:txBody>
          <a:bodyPr>
            <a:normAutofit/>
          </a:bodyPr>
          <a:lstStyle/>
          <a:p>
            <a:r>
              <a:rPr lang="en-CA" altLang="zh-CN" dirty="0"/>
              <a:t>main_r_1stScatteredFluence.m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964656" y="2145068"/>
            <a:ext cx="2869660" cy="719846"/>
          </a:xfrm>
          <a:prstGeom prst="roundRect">
            <a:avLst>
              <a:gd name="adj" fmla="val 3879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800" b="1" dirty="0">
                <a:solidFill>
                  <a:schemeClr val="tx1"/>
                </a:solidFill>
              </a:rPr>
              <a:t>Input Constants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838198" y="3160696"/>
            <a:ext cx="3122579" cy="998554"/>
          </a:xfrm>
          <a:prstGeom prst="roundRect">
            <a:avLst>
              <a:gd name="adj" fmla="val 3879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800" b="1" dirty="0">
                <a:solidFill>
                  <a:schemeClr val="tx1"/>
                </a:solidFill>
              </a:rPr>
              <a:t>Define Geometry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38198" y="4455032"/>
            <a:ext cx="3122579" cy="998554"/>
          </a:xfrm>
          <a:prstGeom prst="roundRect">
            <a:avLst>
              <a:gd name="adj" fmla="val 38791"/>
            </a:avLst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400" b="1" dirty="0">
                <a:solidFill>
                  <a:srgbClr val="0070C0"/>
                </a:solidFill>
              </a:rPr>
              <a:t>Plot Phantom (3D)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38197" y="5749368"/>
            <a:ext cx="3122579" cy="998554"/>
          </a:xfrm>
          <a:prstGeom prst="roundRect">
            <a:avLst>
              <a:gd name="adj" fmla="val 3879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800" b="1" dirty="0">
                <a:solidFill>
                  <a:schemeClr val="tx1"/>
                </a:solidFill>
              </a:rPr>
              <a:t>Define X-ray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5055138" y="2141893"/>
            <a:ext cx="3122579" cy="998554"/>
          </a:xfrm>
          <a:prstGeom prst="roundRect">
            <a:avLst>
              <a:gd name="adj" fmla="val 3879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800" b="1" dirty="0">
                <a:solidFill>
                  <a:schemeClr val="tx1"/>
                </a:solidFill>
              </a:rPr>
              <a:t>Load databases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>
            <a:stCxn id="6" idx="2"/>
            <a:endCxn id="7" idx="0"/>
          </p:cNvCxnSpPr>
          <p:nvPr/>
        </p:nvCxnSpPr>
        <p:spPr>
          <a:xfrm>
            <a:off x="2399486" y="2864914"/>
            <a:ext cx="2" cy="29578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cxnSpLocks/>
            <a:stCxn id="7" idx="2"/>
            <a:endCxn id="8" idx="0"/>
          </p:cNvCxnSpPr>
          <p:nvPr/>
        </p:nvCxnSpPr>
        <p:spPr>
          <a:xfrm>
            <a:off x="2399488" y="4159250"/>
            <a:ext cx="0" cy="29578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cxnSpLocks/>
            <a:stCxn id="8" idx="2"/>
          </p:cNvCxnSpPr>
          <p:nvPr/>
        </p:nvCxnSpPr>
        <p:spPr>
          <a:xfrm flipH="1">
            <a:off x="2399486" y="5453586"/>
            <a:ext cx="2" cy="29578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/>
          <p:cNvSpPr/>
          <p:nvPr/>
        </p:nvSpPr>
        <p:spPr>
          <a:xfrm>
            <a:off x="4856480" y="5102199"/>
            <a:ext cx="3934492" cy="1614454"/>
          </a:xfrm>
          <a:prstGeom prst="roundRect">
            <a:avLst>
              <a:gd name="adj" fmla="val 3879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800" b="1" dirty="0">
                <a:solidFill>
                  <a:schemeClr val="tx1"/>
                </a:solidFill>
              </a:rPr>
              <a:t>Find Trace</a:t>
            </a:r>
          </a:p>
          <a:p>
            <a:pPr algn="ctr"/>
            <a:r>
              <a:rPr lang="en-CA" altLang="zh-CN" sz="2800" b="1" dirty="0">
                <a:solidFill>
                  <a:schemeClr val="tx1"/>
                </a:solidFill>
              </a:rPr>
              <a:t>Scatter + Attenuation</a:t>
            </a:r>
          </a:p>
        </p:txBody>
      </p:sp>
      <p:sp>
        <p:nvSpPr>
          <p:cNvPr id="23" name="流程图: 决策 22"/>
          <p:cNvSpPr/>
          <p:nvPr/>
        </p:nvSpPr>
        <p:spPr>
          <a:xfrm>
            <a:off x="5285352" y="3430659"/>
            <a:ext cx="2662139" cy="138132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800" b="1" dirty="0">
                <a:solidFill>
                  <a:schemeClr val="tx1"/>
                </a:solidFill>
              </a:rPr>
              <a:t>Sweep</a:t>
            </a:r>
          </a:p>
          <a:p>
            <a:pPr algn="ctr"/>
            <a:r>
              <a:rPr lang="en-CA" altLang="zh-CN" sz="2800" b="1" dirty="0" err="1">
                <a:solidFill>
                  <a:schemeClr val="tx1"/>
                </a:solidFill>
              </a:rPr>
              <a:t>x,y&amp;z</a:t>
            </a:r>
            <a:endParaRPr lang="zh-CN" altLang="en-US" sz="2800" dirty="0"/>
          </a:p>
        </p:txBody>
      </p:sp>
      <p:cxnSp>
        <p:nvCxnSpPr>
          <p:cNvPr id="24" name="直接箭头连接符 23"/>
          <p:cNvCxnSpPr>
            <a:cxnSpLocks/>
          </p:cNvCxnSpPr>
          <p:nvPr/>
        </p:nvCxnSpPr>
        <p:spPr>
          <a:xfrm flipV="1">
            <a:off x="4141146" y="2611120"/>
            <a:ext cx="0" cy="3637525"/>
          </a:xfrm>
          <a:prstGeom prst="straightConnector1">
            <a:avLst/>
          </a:prstGeom>
          <a:ln w="635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cxnSpLocks/>
            <a:endCxn id="10" idx="1"/>
          </p:cNvCxnSpPr>
          <p:nvPr/>
        </p:nvCxnSpPr>
        <p:spPr>
          <a:xfrm>
            <a:off x="4141146" y="2641170"/>
            <a:ext cx="91399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cxnSpLocks/>
            <a:stCxn id="9" idx="3"/>
          </p:cNvCxnSpPr>
          <p:nvPr/>
        </p:nvCxnSpPr>
        <p:spPr>
          <a:xfrm>
            <a:off x="3960776" y="6248645"/>
            <a:ext cx="213079" cy="0"/>
          </a:xfrm>
          <a:prstGeom prst="straightConnector1">
            <a:avLst/>
          </a:prstGeom>
          <a:ln w="635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cxnSpLocks/>
            <a:stCxn id="10" idx="2"/>
            <a:endCxn id="23" idx="0"/>
          </p:cNvCxnSpPr>
          <p:nvPr/>
        </p:nvCxnSpPr>
        <p:spPr>
          <a:xfrm flipH="1">
            <a:off x="6616422" y="3140447"/>
            <a:ext cx="6" cy="2902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cxnSpLocks/>
            <a:stCxn id="23" idx="2"/>
          </p:cNvCxnSpPr>
          <p:nvPr/>
        </p:nvCxnSpPr>
        <p:spPr>
          <a:xfrm>
            <a:off x="6616422" y="4811987"/>
            <a:ext cx="0" cy="2902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cxnSpLocks/>
            <a:endCxn id="23" idx="1"/>
          </p:cNvCxnSpPr>
          <p:nvPr/>
        </p:nvCxnSpPr>
        <p:spPr>
          <a:xfrm>
            <a:off x="4564380" y="4121323"/>
            <a:ext cx="72097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cxnSpLocks/>
          </p:cNvCxnSpPr>
          <p:nvPr/>
        </p:nvCxnSpPr>
        <p:spPr>
          <a:xfrm>
            <a:off x="4598139" y="4121323"/>
            <a:ext cx="0" cy="1808196"/>
          </a:xfrm>
          <a:prstGeom prst="straightConnector1">
            <a:avLst/>
          </a:prstGeom>
          <a:ln w="635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cxnSpLocks/>
            <a:stCxn id="20" idx="1"/>
          </p:cNvCxnSpPr>
          <p:nvPr/>
        </p:nvCxnSpPr>
        <p:spPr>
          <a:xfrm flipH="1">
            <a:off x="4564382" y="5909426"/>
            <a:ext cx="292098" cy="0"/>
          </a:xfrm>
          <a:prstGeom prst="straightConnector1">
            <a:avLst/>
          </a:prstGeom>
          <a:ln w="635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cxnSpLocks/>
            <a:stCxn id="23" idx="3"/>
            <a:endCxn id="73" idx="1"/>
          </p:cNvCxnSpPr>
          <p:nvPr/>
        </p:nvCxnSpPr>
        <p:spPr>
          <a:xfrm>
            <a:off x="7947491" y="4121323"/>
            <a:ext cx="113421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圆角 72"/>
          <p:cNvSpPr/>
          <p:nvPr/>
        </p:nvSpPr>
        <p:spPr>
          <a:xfrm>
            <a:off x="9081706" y="2705269"/>
            <a:ext cx="2824840" cy="2832108"/>
          </a:xfrm>
          <a:prstGeom prst="roundRect">
            <a:avLst>
              <a:gd name="adj" fmla="val 3879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7947491" y="3600515"/>
            <a:ext cx="130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2800" b="1" dirty="0"/>
              <a:t>End</a:t>
            </a:r>
            <a:endParaRPr lang="zh-CN" altLang="en-US" sz="2800" b="1" dirty="0"/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2" t="9422" r="25652" b="11206"/>
          <a:stretch/>
        </p:blipFill>
        <p:spPr>
          <a:xfrm>
            <a:off x="9671299" y="3302170"/>
            <a:ext cx="1645653" cy="16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7425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Verification using Monte-Carlo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u="sng" dirty="0" err="1"/>
              <a:t>AMCcomparison.m</a:t>
            </a:r>
            <a:endParaRPr lang="en-CA" altLang="zh-CN" u="sng" dirty="0"/>
          </a:p>
          <a:p>
            <a:r>
              <a:rPr lang="en-CA" altLang="zh-CN" sz="3200" dirty="0">
                <a:solidFill>
                  <a:srgbClr val="002060"/>
                </a:solidFill>
              </a:rPr>
              <a:t>Monte Carlo simulation </a:t>
            </a:r>
          </a:p>
          <a:p>
            <a:pPr lvl="1"/>
            <a:r>
              <a:rPr lang="en-CA" altLang="zh-CN" sz="2800" dirty="0">
                <a:solidFill>
                  <a:srgbClr val="002060"/>
                </a:solidFill>
              </a:rPr>
              <a:t>Modified </a:t>
            </a:r>
            <a:r>
              <a:rPr lang="en-CA" altLang="zh-CN" sz="2800" dirty="0" err="1">
                <a:solidFill>
                  <a:srgbClr val="002060"/>
                </a:solidFill>
              </a:rPr>
              <a:t>Dosxyznrc</a:t>
            </a:r>
            <a:r>
              <a:rPr lang="en-CA" altLang="zh-CN" sz="2800" dirty="0">
                <a:solidFill>
                  <a:srgbClr val="002060"/>
                </a:solidFill>
              </a:rPr>
              <a:t> user code (</a:t>
            </a:r>
            <a:r>
              <a:rPr lang="en-CA" altLang="zh-CN" sz="2800" dirty="0" err="1">
                <a:solidFill>
                  <a:srgbClr val="002060"/>
                </a:solidFill>
              </a:rPr>
              <a:t>EGSnrc</a:t>
            </a:r>
            <a:r>
              <a:rPr lang="en-CA" altLang="zh-CN" sz="2800" dirty="0">
                <a:solidFill>
                  <a:srgbClr val="002060"/>
                </a:solidFill>
              </a:rPr>
              <a:t> package)</a:t>
            </a:r>
          </a:p>
          <a:p>
            <a:endParaRPr lang="en-CA" altLang="zh-CN" u="sng" dirty="0"/>
          </a:p>
          <a:p>
            <a:endParaRPr lang="en-CA" altLang="zh-CN" u="sng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16</a:t>
            </a:fld>
            <a:endParaRPr lang="zh-CN" alt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838200" y="3452402"/>
            <a:ext cx="10771208" cy="2724561"/>
            <a:chOff x="838200" y="3452402"/>
            <a:chExt cx="10771208" cy="2724561"/>
          </a:xfrm>
        </p:grpSpPr>
        <p:sp>
          <p:nvSpPr>
            <p:cNvPr id="5" name="矩形: 圆角 4"/>
            <p:cNvSpPr/>
            <p:nvPr/>
          </p:nvSpPr>
          <p:spPr>
            <a:xfrm>
              <a:off x="838200" y="3452402"/>
              <a:ext cx="3479157" cy="998554"/>
            </a:xfrm>
            <a:prstGeom prst="roundRect">
              <a:avLst>
                <a:gd name="adj" fmla="val 38791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altLang="zh-CN" sz="2400" b="1" dirty="0">
                  <a:solidFill>
                    <a:schemeClr val="tx1"/>
                  </a:solidFill>
                </a:rPr>
                <a:t>Load Analytical Result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838200" y="5178409"/>
              <a:ext cx="3479157" cy="998554"/>
            </a:xfrm>
            <a:prstGeom prst="roundRect">
              <a:avLst>
                <a:gd name="adj" fmla="val 38791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altLang="zh-CN" sz="2400" b="1" dirty="0">
                  <a:solidFill>
                    <a:srgbClr val="0070C0"/>
                  </a:solidFill>
                </a:rPr>
                <a:t>Load</a:t>
              </a:r>
              <a:r>
                <a:rPr lang="en-CA" altLang="zh-CN" sz="2400" b="1" dirty="0">
                  <a:solidFill>
                    <a:schemeClr val="tx1"/>
                  </a:solidFill>
                </a:rPr>
                <a:t> </a:t>
              </a:r>
              <a:r>
                <a:rPr lang="en-CA" altLang="zh-CN" sz="2400" b="1" dirty="0">
                  <a:solidFill>
                    <a:srgbClr val="0070C0"/>
                  </a:solidFill>
                </a:rPr>
                <a:t>M-C Result</a:t>
              </a:r>
              <a:endParaRPr lang="zh-CN" altLang="en-US" sz="2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8" name="直接箭头连接符 7"/>
            <p:cNvCxnSpPr>
              <a:cxnSpLocks/>
              <a:stCxn id="5" idx="3"/>
              <a:endCxn id="16" idx="1"/>
            </p:cNvCxnSpPr>
            <p:nvPr/>
          </p:nvCxnSpPr>
          <p:spPr>
            <a:xfrm>
              <a:off x="4317357" y="3951679"/>
              <a:ext cx="821801" cy="863004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317357" y="4814683"/>
              <a:ext cx="821801" cy="86300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: 圆角 15"/>
            <p:cNvSpPr/>
            <p:nvPr/>
          </p:nvSpPr>
          <p:spPr>
            <a:xfrm>
              <a:off x="5139158" y="4315406"/>
              <a:ext cx="1634443" cy="998554"/>
            </a:xfrm>
            <a:prstGeom prst="roundRect">
              <a:avLst>
                <a:gd name="adj" fmla="val 38791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altLang="zh-CN" sz="2400" b="1" dirty="0">
                  <a:solidFill>
                    <a:schemeClr val="tx1"/>
                  </a:solidFill>
                </a:rPr>
                <a:t>Compare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接箭头连接符 27"/>
            <p:cNvCxnSpPr>
              <a:cxnSpLocks/>
              <a:stCxn id="16" idx="3"/>
              <a:endCxn id="35" idx="1"/>
            </p:cNvCxnSpPr>
            <p:nvPr/>
          </p:nvCxnSpPr>
          <p:spPr>
            <a:xfrm flipV="1">
              <a:off x="6773601" y="3951679"/>
              <a:ext cx="1455032" cy="863004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cxnSpLocks/>
              <a:stCxn id="16" idx="3"/>
              <a:endCxn id="40" idx="1"/>
            </p:cNvCxnSpPr>
            <p:nvPr/>
          </p:nvCxnSpPr>
          <p:spPr>
            <a:xfrm>
              <a:off x="6773601" y="4814683"/>
              <a:ext cx="1449484" cy="86300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: 圆角 34"/>
            <p:cNvSpPr/>
            <p:nvPr/>
          </p:nvSpPr>
          <p:spPr>
            <a:xfrm>
              <a:off x="8228633" y="3452402"/>
              <a:ext cx="3125167" cy="998554"/>
            </a:xfrm>
            <a:prstGeom prst="roundRect">
              <a:avLst>
                <a:gd name="adj" fmla="val 38791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altLang="zh-CN" sz="2400" b="1" dirty="0">
                  <a:solidFill>
                    <a:schemeClr val="tx1"/>
                  </a:solidFill>
                </a:rPr>
                <a:t>Spectrum difference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: 圆角 39"/>
            <p:cNvSpPr/>
            <p:nvPr/>
          </p:nvSpPr>
          <p:spPr>
            <a:xfrm>
              <a:off x="8223085" y="5178409"/>
              <a:ext cx="3386323" cy="998554"/>
            </a:xfrm>
            <a:prstGeom prst="roundRect">
              <a:avLst>
                <a:gd name="adj" fmla="val 38791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altLang="zh-CN" sz="2400" b="1" dirty="0">
                  <a:solidFill>
                    <a:schemeClr val="tx1"/>
                  </a:solidFill>
                </a:rPr>
                <a:t>Percentage difference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87757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Simulation phantom (Water)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77" y="1351280"/>
            <a:ext cx="7342294" cy="550672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20906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Simulation Results (Water)</a:t>
            </a:r>
            <a:endParaRPr lang="zh-CN" altLang="en-US" dirty="0"/>
          </a:p>
        </p:txBody>
      </p:sp>
      <p:pic>
        <p:nvPicPr>
          <p:cNvPr id="5" name="图片 4" descr="C:\Users\Administrator\AppData\Local\Microsoft\Windows\INetCache\Content.Word\AnalyticalResult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99" y="1457224"/>
            <a:ext cx="7092801" cy="53229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组合 13"/>
          <p:cNvGrpSpPr/>
          <p:nvPr/>
        </p:nvGrpSpPr>
        <p:grpSpPr>
          <a:xfrm>
            <a:off x="3683257" y="1857984"/>
            <a:ext cx="2026177" cy="5000016"/>
            <a:chOff x="3683257" y="1857984"/>
            <a:chExt cx="2026177" cy="5000016"/>
          </a:xfrm>
        </p:grpSpPr>
        <p:cxnSp>
          <p:nvCxnSpPr>
            <p:cNvPr id="7" name="直接连接符 6"/>
            <p:cNvCxnSpPr>
              <a:cxnSpLocks/>
            </p:cNvCxnSpPr>
            <p:nvPr/>
          </p:nvCxnSpPr>
          <p:spPr>
            <a:xfrm flipV="1">
              <a:off x="4079497" y="1857984"/>
              <a:ext cx="0" cy="500001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cxnSpLocks/>
            </p:cNvCxnSpPr>
            <p:nvPr/>
          </p:nvCxnSpPr>
          <p:spPr>
            <a:xfrm flipV="1">
              <a:off x="4623340" y="1857984"/>
              <a:ext cx="0" cy="500001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cxnSpLocks/>
            </p:cNvCxnSpPr>
            <p:nvPr/>
          </p:nvCxnSpPr>
          <p:spPr>
            <a:xfrm flipV="1">
              <a:off x="5165550" y="1857984"/>
              <a:ext cx="0" cy="500001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cxnSpLocks/>
            </p:cNvCxnSpPr>
            <p:nvPr/>
          </p:nvCxnSpPr>
          <p:spPr>
            <a:xfrm flipV="1">
              <a:off x="5709434" y="1857984"/>
              <a:ext cx="0" cy="500001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cxnSpLocks/>
            </p:cNvCxnSpPr>
            <p:nvPr/>
          </p:nvCxnSpPr>
          <p:spPr>
            <a:xfrm flipV="1">
              <a:off x="3683257" y="1857984"/>
              <a:ext cx="0" cy="500001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7447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with Monte-Carlo Method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22" y="1690689"/>
            <a:ext cx="6059378" cy="45445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" y="1690688"/>
            <a:ext cx="6059378" cy="45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1495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Computed Tomography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(CT) &amp;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 beam CT (CBCT)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for.org/sites/default/files/TG2_2240_Fig_1a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26" y="1679224"/>
            <a:ext cx="6784729" cy="438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285926" y="6076237"/>
            <a:ext cx="740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CT: 2-D Picture   CBCT:3-D Structure</a:t>
            </a:r>
            <a:endParaRPr lang="zh-CN" altLang="en-US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5418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Simulation phantom (half water half lung)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77" y="1360166"/>
            <a:ext cx="7330446" cy="549783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8976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Simulation Results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88" y="1476212"/>
            <a:ext cx="7148624" cy="536146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683257" y="1857984"/>
            <a:ext cx="2026177" cy="5000016"/>
            <a:chOff x="3683257" y="1857984"/>
            <a:chExt cx="2026177" cy="5000016"/>
          </a:xfrm>
        </p:grpSpPr>
        <p:cxnSp>
          <p:nvCxnSpPr>
            <p:cNvPr id="8" name="直接连接符 7"/>
            <p:cNvCxnSpPr>
              <a:cxnSpLocks/>
            </p:cNvCxnSpPr>
            <p:nvPr/>
          </p:nvCxnSpPr>
          <p:spPr>
            <a:xfrm flipV="1">
              <a:off x="4079497" y="1857984"/>
              <a:ext cx="0" cy="500001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cxnSpLocks/>
            </p:cNvCxnSpPr>
            <p:nvPr/>
          </p:nvCxnSpPr>
          <p:spPr>
            <a:xfrm flipV="1">
              <a:off x="4623340" y="1857984"/>
              <a:ext cx="0" cy="500001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cxnSpLocks/>
            </p:cNvCxnSpPr>
            <p:nvPr/>
          </p:nvCxnSpPr>
          <p:spPr>
            <a:xfrm flipV="1">
              <a:off x="5165550" y="1857984"/>
              <a:ext cx="0" cy="500001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cxnSpLocks/>
            </p:cNvCxnSpPr>
            <p:nvPr/>
          </p:nvCxnSpPr>
          <p:spPr>
            <a:xfrm flipV="1">
              <a:off x="5709434" y="1857984"/>
              <a:ext cx="0" cy="500001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cxnSpLocks/>
            </p:cNvCxnSpPr>
            <p:nvPr/>
          </p:nvCxnSpPr>
          <p:spPr>
            <a:xfrm flipV="1">
              <a:off x="3683257" y="1857984"/>
              <a:ext cx="0" cy="500001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4959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with Monte-Carlo Method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19190" y="5868670"/>
            <a:ext cx="2731035" cy="365125"/>
          </a:xfrm>
        </p:spPr>
        <p:txBody>
          <a:bodyPr/>
          <a:lstStyle/>
          <a:p>
            <a:fld id="{1A091D35-7ADC-457B-A478-141502A8B88F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160"/>
            <a:ext cx="6082453" cy="4582160"/>
          </a:xfrm>
          <a:prstGeom prst="rect">
            <a:avLst/>
          </a:prstGeom>
        </p:spPr>
      </p:pic>
      <p:pic>
        <p:nvPicPr>
          <p:cNvPr id="10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87" y="1788160"/>
            <a:ext cx="6082453" cy="4582160"/>
          </a:xfrm>
        </p:spPr>
      </p:pic>
    </p:spTree>
    <p:extLst>
      <p:ext uri="{BB962C8B-B14F-4D97-AF65-F5344CB8AC3E}">
        <p14:creationId xmlns:p14="http://schemas.microsoft.com/office/powerpoint/2010/main" val="93112475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altLang="zh-CN" sz="3200" dirty="0"/>
              <a:t>Limit 1: We do not have experiment data to validate our results.</a:t>
            </a:r>
          </a:p>
          <a:p>
            <a:endParaRPr lang="en-CA" altLang="zh-CN" sz="3200" dirty="0"/>
          </a:p>
          <a:p>
            <a:r>
              <a:rPr lang="en-CA" altLang="zh-CN" sz="3200" dirty="0"/>
              <a:t>Limit 2: The X-ray is parallel. We need to generalize to divergent beam.</a:t>
            </a:r>
          </a:p>
          <a:p>
            <a:endParaRPr lang="en-CA" altLang="zh-CN" sz="3200" dirty="0"/>
          </a:p>
          <a:p>
            <a:r>
              <a:rPr lang="en-CA" altLang="zh-CN" sz="3200" dirty="0"/>
              <a:t>Limit 3: Only apply to singly scatter.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65442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altLang="zh-CN" dirty="0"/>
              <a:t>1. A </a:t>
            </a:r>
            <a:r>
              <a:rPr lang="en-CA" altLang="zh-CN" dirty="0">
                <a:solidFill>
                  <a:srgbClr val="FF0000"/>
                </a:solidFill>
              </a:rPr>
              <a:t>reliable</a:t>
            </a:r>
            <a:r>
              <a:rPr lang="en-CA" altLang="zh-CN" dirty="0"/>
              <a:t> analytical method for Rayleigh scattering has been build under parallel beam geometry.   </a:t>
            </a:r>
          </a:p>
          <a:p>
            <a:endParaRPr lang="en-CA" altLang="zh-CN" dirty="0"/>
          </a:p>
          <a:p>
            <a:r>
              <a:rPr lang="en-CA" altLang="zh-CN" dirty="0"/>
              <a:t>2.</a:t>
            </a:r>
            <a:r>
              <a:rPr lang="en-CA" altLang="zh-CN" dirty="0">
                <a:solidFill>
                  <a:srgbClr val="FF0000"/>
                </a:solidFill>
              </a:rPr>
              <a:t> Time-saving </a:t>
            </a:r>
            <a:r>
              <a:rPr lang="en-CA" altLang="zh-CN" dirty="0"/>
              <a:t>by utilizing pre-calculations (3.6s compare to 7 hours)</a:t>
            </a:r>
          </a:p>
          <a:p>
            <a:endParaRPr lang="en-CA" altLang="zh-CN" dirty="0"/>
          </a:p>
          <a:p>
            <a:r>
              <a:rPr lang="en-CA" altLang="zh-CN" dirty="0"/>
              <a:t>3. Combining with Compton scattering method, the total </a:t>
            </a:r>
            <a:r>
              <a:rPr lang="en-US" altLang="zh-CN" dirty="0"/>
              <a:t>singly scattered fluence</a:t>
            </a:r>
            <a:r>
              <a:rPr lang="en-CA" altLang="zh-CN" dirty="0"/>
              <a:t> pattern can be obtained. </a:t>
            </a:r>
          </a:p>
          <a:p>
            <a:endParaRPr lang="en-CA" altLang="zh-CN" dirty="0"/>
          </a:p>
          <a:p>
            <a:r>
              <a:rPr lang="en-CA" altLang="zh-CN" dirty="0"/>
              <a:t>4. Beneficial to first order scatter correction in CBCT reconstruction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17402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8360" y="286448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altLang="zh-CN" sz="9600" dirty="0"/>
              <a:t>Questions?</a:t>
            </a:r>
            <a:endParaRPr lang="zh-CN" altLang="en-US" sz="9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48360" y="28644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zh-CN" sz="9600" dirty="0"/>
              <a:t>Thank you!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70407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40000" indent="-457200">
              <a:buNone/>
            </a:pPr>
            <a:r>
              <a:rPr lang="en-CA" altLang="zh-CN" sz="2200" dirty="0"/>
              <a:t>[1] </a:t>
            </a:r>
            <a:r>
              <a:rPr lang="en-US" altLang="zh-CN" sz="2200" dirty="0"/>
              <a:t> J. H. </a:t>
            </a:r>
            <a:r>
              <a:rPr lang="en-US" altLang="zh-CN" sz="2200" dirty="0" err="1"/>
              <a:t>Siewerdsen</a:t>
            </a:r>
            <a:r>
              <a:rPr lang="en-US" altLang="zh-CN" sz="2200" dirty="0"/>
              <a:t> and D. A. </a:t>
            </a:r>
            <a:r>
              <a:rPr lang="en-US" altLang="zh-CN" sz="2200" dirty="0" err="1"/>
              <a:t>Jaffray</a:t>
            </a:r>
            <a:r>
              <a:rPr lang="en-US" altLang="zh-CN" sz="2200" dirty="0"/>
              <a:t>, " Cone-beam computed tomography with a at-panel imager: Magnitude and effects of x-ray scatter," </a:t>
            </a:r>
            <a:r>
              <a:rPr lang="en-US" altLang="zh-CN" sz="2200" i="1" dirty="0"/>
              <a:t>Medical physics</a:t>
            </a:r>
            <a:r>
              <a:rPr lang="en-US" altLang="zh-CN" sz="2200" dirty="0"/>
              <a:t>, vol. 28, no. 2, pp. 220-231, 2001.</a:t>
            </a:r>
            <a:endParaRPr lang="en-CA" altLang="zh-CN" sz="2200" dirty="0"/>
          </a:p>
          <a:p>
            <a:pPr marL="540000" indent="-457200">
              <a:buNone/>
            </a:pPr>
            <a:r>
              <a:rPr lang="en-CA" altLang="zh-CN" sz="2200" dirty="0"/>
              <a:t>[2]. H. </a:t>
            </a:r>
            <a:r>
              <a:rPr lang="en-CA" altLang="zh-CN" sz="2200" dirty="0" err="1"/>
              <a:t>Ingleby</a:t>
            </a:r>
            <a:r>
              <a:rPr lang="en-CA" altLang="zh-CN" sz="2200" dirty="0"/>
              <a:t>, J. </a:t>
            </a:r>
            <a:r>
              <a:rPr lang="en-CA" altLang="zh-CN" sz="2200" dirty="0" err="1"/>
              <a:t>Lippuner</a:t>
            </a:r>
            <a:r>
              <a:rPr lang="en-CA" altLang="zh-CN" sz="2200" dirty="0"/>
              <a:t>, D. W. Rickey, Y. Li, and I. </a:t>
            </a:r>
            <a:r>
              <a:rPr lang="en-CA" altLang="zh-CN" sz="2200" dirty="0" err="1"/>
              <a:t>Elbakri</a:t>
            </a:r>
            <a:r>
              <a:rPr lang="en-CA" altLang="zh-CN" sz="2200" dirty="0"/>
              <a:t>, </a:t>
            </a:r>
            <a:r>
              <a:rPr lang="en-US" altLang="zh-CN" sz="2200" dirty="0"/>
              <a:t>"</a:t>
            </a:r>
            <a:r>
              <a:rPr lang="en-CA" altLang="zh-CN" sz="2200" dirty="0"/>
              <a:t>Fast an</a:t>
            </a:r>
            <a:r>
              <a:rPr lang="en-US" altLang="zh-CN" sz="2200" dirty="0" err="1"/>
              <a:t>alytical</a:t>
            </a:r>
            <a:r>
              <a:rPr lang="en-US" altLang="zh-CN" sz="2200" dirty="0"/>
              <a:t> scatter estimation using graphics processing units," </a:t>
            </a:r>
            <a:r>
              <a:rPr lang="en-US" altLang="zh-CN" sz="2200" i="1" dirty="0"/>
              <a:t>Journal of X-ray science and technology</a:t>
            </a:r>
            <a:r>
              <a:rPr lang="en-US" altLang="zh-CN" sz="2200" dirty="0"/>
              <a:t>, vol. 23, no. 2, pp. 119-133, 2015.</a:t>
            </a:r>
            <a:endParaRPr lang="en-CA" altLang="zh-CN" sz="2200" dirty="0"/>
          </a:p>
          <a:p>
            <a:pPr marL="540000" indent="-457200">
              <a:buNone/>
            </a:pPr>
            <a:r>
              <a:rPr lang="en-CA" altLang="zh-CN" sz="2200" dirty="0"/>
              <a:t>[3]. </a:t>
            </a:r>
            <a:r>
              <a:rPr lang="en-US" altLang="zh-CN" sz="2200" dirty="0"/>
              <a:t>Hubbell, J. H., </a:t>
            </a:r>
            <a:r>
              <a:rPr lang="en-US" altLang="zh-CN" sz="2200" dirty="0" err="1"/>
              <a:t>Veigele</a:t>
            </a:r>
            <a:r>
              <a:rPr lang="en-US" altLang="zh-CN" sz="2200" dirty="0"/>
              <a:t>, W. J., Briggs, E. A., Brown, R. T., Cromer, D. T., &amp; </a:t>
            </a:r>
            <a:r>
              <a:rPr lang="en-US" altLang="zh-CN" sz="2200" dirty="0" err="1"/>
              <a:t>Howerton</a:t>
            </a:r>
            <a:r>
              <a:rPr lang="en-US" altLang="zh-CN" sz="2200" dirty="0"/>
              <a:t>, R. J. "Atomic form factors, incoherent scattering functions, and photon scattering cross sections." </a:t>
            </a:r>
            <a:r>
              <a:rPr lang="en-US" altLang="zh-CN" sz="2200" i="1" dirty="0"/>
              <a:t>Journal of physical and chemical reference data</a:t>
            </a:r>
            <a:r>
              <a:rPr lang="en-US" altLang="zh-CN" sz="2200" dirty="0"/>
              <a:t> vol.4, no.3 pp.471-538,1975.</a:t>
            </a:r>
            <a:endParaRPr lang="en-CA" altLang="zh-CN" sz="2200" dirty="0"/>
          </a:p>
          <a:p>
            <a:pPr marL="540000" indent="-457200">
              <a:buNone/>
            </a:pPr>
            <a:endParaRPr lang="en-CA" altLang="zh-CN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83437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Back up pages: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33012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26" y="1225786"/>
            <a:ext cx="7571304" cy="5632214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Complex Phantom (human breast</a:t>
            </a:r>
            <a:r>
              <a:rPr lang="en-CA" altLang="zh-CN" dirty="0">
                <a:sym typeface="Wingdings" panose="05000000000000000000" pitchFamily="2" charset="2"/>
              </a:rPr>
              <a:t>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44978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Simulation Results (human breast)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00" y="1458000"/>
            <a:ext cx="7104156" cy="5328116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6582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Medical Imaging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Application: </a:t>
            </a:r>
          </a:p>
          <a:p>
            <a:pPr marL="0" indent="0">
              <a:buNone/>
            </a:pPr>
            <a:r>
              <a:rPr lang="en-US" altLang="zh-CN" sz="3200" dirty="0"/>
              <a:t>   </a:t>
            </a:r>
            <a:r>
              <a:rPr lang="en-US" altLang="zh-CN" sz="3200" b="1" dirty="0"/>
              <a:t>Image Guided </a:t>
            </a:r>
            <a:r>
              <a:rPr lang="en-US" altLang="zh-CN" sz="3200" b="1" dirty="0" err="1"/>
              <a:t>Radiot</a:t>
            </a:r>
            <a:r>
              <a:rPr lang="en-GB" altLang="zh-CN" sz="3200" b="1" dirty="0" err="1"/>
              <a:t>herapy</a:t>
            </a:r>
            <a:r>
              <a:rPr lang="en-GB" altLang="zh-CN" sz="3200" b="1" dirty="0"/>
              <a:t> </a:t>
            </a:r>
            <a:endParaRPr lang="en-US" altLang="zh-CN" sz="3200" b="1" dirty="0"/>
          </a:p>
          <a:p>
            <a:pPr marL="0" indent="0">
              <a:buNone/>
            </a:pPr>
            <a:r>
              <a:rPr lang="en-GB" altLang="zh-CN" sz="3200" b="1" dirty="0"/>
              <a:t>  (figure) </a:t>
            </a:r>
            <a:endParaRPr lang="en-US" altLang="zh-CN" sz="3200" b="1" dirty="0"/>
          </a:p>
          <a:p>
            <a:pPr marL="0" indent="0">
              <a:buNone/>
            </a:pPr>
            <a:r>
              <a:rPr lang="en-US" altLang="zh-CN" sz="3200" dirty="0"/>
              <a:t>  Tumor &amp; Trauma Diagnosis</a:t>
            </a:r>
          </a:p>
          <a:p>
            <a:pPr marL="0" indent="0">
              <a:buNone/>
            </a:pPr>
            <a:r>
              <a:rPr lang="en-US" altLang="zh-CN" sz="3200" dirty="0"/>
              <a:t>  Nondestructive testing</a:t>
            </a:r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026" name="Picture 2" descr="“Radiology Therapy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718" y="1352752"/>
            <a:ext cx="4208725" cy="42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9835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988866" y="1404071"/>
            <a:ext cx="9960107" cy="4320000"/>
            <a:chOff x="1054181" y="2355795"/>
            <a:chExt cx="9960107" cy="4320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63" r="22398"/>
            <a:stretch/>
          </p:blipFill>
          <p:spPr>
            <a:xfrm>
              <a:off x="6618515" y="2355795"/>
              <a:ext cx="4395773" cy="43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1" t="1076" r="21095" b="-1076"/>
            <a:stretch/>
          </p:blipFill>
          <p:spPr>
            <a:xfrm>
              <a:off x="1054181" y="2355795"/>
              <a:ext cx="4285079" cy="4320000"/>
            </a:xfrm>
            <a:prstGeom prst="rect">
              <a:avLst/>
            </a:prstGeom>
          </p:spPr>
        </p:pic>
      </p:grpSp>
      <p:sp>
        <p:nvSpPr>
          <p:cNvPr id="3" name="箭头: 右 2"/>
          <p:cNvSpPr/>
          <p:nvPr/>
        </p:nvSpPr>
        <p:spPr>
          <a:xfrm>
            <a:off x="5460541" y="2873928"/>
            <a:ext cx="885831" cy="10991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85160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aseline="30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order scatter (Compton &amp; Rayleigh)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9" y="1956983"/>
            <a:ext cx="6015399" cy="4511549"/>
          </a:xfrm>
          <a:prstGeom prst="rect">
            <a:avLst/>
          </a:prstGeom>
        </p:spPr>
      </p:pic>
      <p:pic>
        <p:nvPicPr>
          <p:cNvPr id="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184" y="1751547"/>
            <a:ext cx="6284681" cy="49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3004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Final Formula: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Total flux :</a:t>
            </a:r>
          </a:p>
          <a:p>
            <a:endParaRPr lang="en-CA" altLang="zh-CN" dirty="0"/>
          </a:p>
          <a:p>
            <a:endParaRPr lang="en-CA" altLang="zh-CN" dirty="0"/>
          </a:p>
          <a:p>
            <a:r>
              <a:rPr lang="en-CA" altLang="zh-CN" dirty="0"/>
              <a:t>Cross section:</a:t>
            </a:r>
          </a:p>
          <a:p>
            <a:endParaRPr lang="en-CA" altLang="zh-CN" dirty="0"/>
          </a:p>
          <a:p>
            <a:endParaRPr lang="en-CA" altLang="zh-CN" dirty="0"/>
          </a:p>
          <a:p>
            <a:r>
              <a:rPr lang="en-CA" altLang="zh-CN" dirty="0"/>
              <a:t>Radiology pass: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49916" y="2054363"/>
                <a:ext cx="9670853" cy="1640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320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dA</m:t>
                          </m:r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∰"/>
                          <m:subHide m:val="on"/>
                          <m:supHide m:val="on"/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sSup>
                                <m:sSup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begChr m:val=""/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zh-CN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zh-CN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zh-CN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sup>
                              </m:sSup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𝑑𝐸𝑑𝑉</m:t>
                              </m:r>
                            </m:e>
                          </m:nary>
                        </m:e>
                      </m:nary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916" y="2054363"/>
                <a:ext cx="9670853" cy="16403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49916" y="3694684"/>
                <a:ext cx="9116919" cy="1139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altLang="zh-CN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CA" altLang="zh-CN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zh-CN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CA" altLang="zh-CN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CA" altLang="zh-CN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CA" altLang="zh-CN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CA" altLang="zh-CN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zh-CN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zh-CN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zh-CN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4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sSubSup>
                      <m:sSubSupPr>
                        <m:ctrlPr>
                          <a:rPr lang="zh-CN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)⋅</m:t>
                    </m:r>
                    <m:f>
                      <m:fPr>
                        <m:ctrlPr>
                          <a:rPr lang="zh-CN" altLang="zh-CN" sz="4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𝑐𝑜𝑠</m:t>
                        </m:r>
                        <m:r>
                          <m:rPr>
                            <m:sty m:val="p"/>
                          </m:rPr>
                          <a:rPr lang="en-US" altLang="zh-CN" sz="3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num>
                      <m:den>
                        <m:sSup>
                          <m:sSupPr>
                            <m:ctrlPr>
                              <a:rPr lang="zh-CN" altLang="zh-CN" sz="4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4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⃑"/>
                                    <m:ctrlPr>
                                      <a:rPr lang="zh-CN" altLang="zh-CN" sz="40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40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zh-CN" altLang="zh-CN" sz="40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40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916" y="3694684"/>
                <a:ext cx="9116919" cy="11393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49916" y="5117281"/>
                <a:ext cx="10355335" cy="1629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⃑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⃑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⃑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+|</m:t>
                          </m:r>
                          <m:acc>
                            <m:accPr>
                              <m:chr m:val="⃑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⃑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916" y="5117281"/>
                <a:ext cx="10355335" cy="1629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72107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 Scatter correction in CBCT provide better anatomical image quality.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8333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Current problem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3769254" cy="4351338"/>
          </a:xfrm>
        </p:spPr>
        <p:txBody>
          <a:bodyPr/>
          <a:lstStyle/>
          <a:p>
            <a:r>
              <a:rPr lang="en-CA" altLang="zh-CN" dirty="0"/>
              <a:t>Scattering induced noise[1]</a:t>
            </a:r>
          </a:p>
          <a:p>
            <a:endParaRPr lang="en-CA" altLang="zh-CN" dirty="0"/>
          </a:p>
          <a:p>
            <a:pPr marL="0" indent="0">
              <a:buNone/>
            </a:pPr>
            <a:r>
              <a:rPr lang="en-CA" altLang="zh-CN" dirty="0"/>
              <a:t>Campton scattering </a:t>
            </a:r>
          </a:p>
          <a:p>
            <a:pPr marL="0" indent="0">
              <a:buNone/>
            </a:pPr>
            <a:r>
              <a:rPr lang="en-CA" altLang="zh-CN" dirty="0"/>
              <a:t>(solved)</a:t>
            </a:r>
          </a:p>
          <a:p>
            <a:pPr marL="0" indent="0">
              <a:buNone/>
            </a:pPr>
            <a:r>
              <a:rPr lang="en-CA" altLang="zh-CN" b="1" dirty="0">
                <a:solidFill>
                  <a:srgbClr val="FF0000"/>
                </a:solidFill>
              </a:rPr>
              <a:t>Rayleigh scattering  </a:t>
            </a:r>
          </a:p>
          <a:p>
            <a:pPr marL="0" indent="0">
              <a:buNone/>
            </a:pPr>
            <a:r>
              <a:rPr lang="en-CA" altLang="zh-CN" dirty="0"/>
              <a:t>(remain to be solved)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728" y="492340"/>
            <a:ext cx="2926473" cy="5888903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5713494" y="581699"/>
            <a:ext cx="1519089" cy="5753464"/>
            <a:chOff x="7191482" y="591427"/>
            <a:chExt cx="1519089" cy="5753464"/>
          </a:xfrm>
        </p:grpSpPr>
        <p:grpSp>
          <p:nvGrpSpPr>
            <p:cNvPr id="52" name="组合 51"/>
            <p:cNvGrpSpPr/>
            <p:nvPr/>
          </p:nvGrpSpPr>
          <p:grpSpPr>
            <a:xfrm>
              <a:off x="7191482" y="591427"/>
              <a:ext cx="1514773" cy="2786381"/>
              <a:chOff x="7201210" y="173138"/>
              <a:chExt cx="1514773" cy="2786381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7286017" y="502068"/>
                <a:ext cx="1429966" cy="2457451"/>
                <a:chOff x="7286017" y="502068"/>
                <a:chExt cx="1429966" cy="24574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文本框 28"/>
                    <p:cNvSpPr txBox="1"/>
                    <p:nvPr/>
                  </p:nvSpPr>
                  <p:spPr>
                    <a:xfrm>
                      <a:off x="7380627" y="2682520"/>
                      <a:ext cx="130240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  <m:t>𝑐𝑜𝑛𝑒</m:t>
                                </m:r>
                              </m:sub>
                            </m:sSub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=0.5°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9" name="文本框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80627" y="2682520"/>
                      <a:ext cx="1302408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5140" r="-3738" b="-3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直接箭头连接符 30"/>
                <p:cNvCxnSpPr>
                  <a:cxnSpLocks/>
                </p:cNvCxnSpPr>
                <p:nvPr/>
              </p:nvCxnSpPr>
              <p:spPr>
                <a:xfrm flipH="1">
                  <a:off x="7760515" y="502068"/>
                  <a:ext cx="245349" cy="184229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箭头连接符 32"/>
                <p:cNvCxnSpPr>
                  <a:cxnSpLocks/>
                </p:cNvCxnSpPr>
                <p:nvPr/>
              </p:nvCxnSpPr>
              <p:spPr>
                <a:xfrm>
                  <a:off x="8008063" y="502068"/>
                  <a:ext cx="245349" cy="184229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矩形 33"/>
                <p:cNvSpPr/>
                <p:nvPr/>
              </p:nvSpPr>
              <p:spPr>
                <a:xfrm>
                  <a:off x="7286017" y="2344366"/>
                  <a:ext cx="1429966" cy="262647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矩形 46"/>
                  <p:cNvSpPr/>
                  <p:nvPr/>
                </p:nvSpPr>
                <p:spPr>
                  <a:xfrm>
                    <a:off x="7593984" y="1573491"/>
                    <a:ext cx="79457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altLang="zh-CN" i="1">
                                  <a:latin typeface="Cambria Math" panose="02040503050406030204" pitchFamily="18" charset="0"/>
                                </a:rPr>
                                <m:t>𝑐𝑜𝑛𝑒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7" name="矩形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3984" y="1573491"/>
                    <a:ext cx="79457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任意多边形: 形状 47"/>
              <p:cNvSpPr/>
              <p:nvPr/>
            </p:nvSpPr>
            <p:spPr>
              <a:xfrm>
                <a:off x="7872915" y="1497984"/>
                <a:ext cx="282630" cy="207346"/>
              </a:xfrm>
              <a:custGeom>
                <a:avLst/>
                <a:gdLst>
                  <a:gd name="connsiteX0" fmla="*/ 0 w 612843"/>
                  <a:gd name="connsiteY0" fmla="*/ 29183 h 146188"/>
                  <a:gd name="connsiteX1" fmla="*/ 311285 w 612843"/>
                  <a:gd name="connsiteY1" fmla="*/ 145915 h 146188"/>
                  <a:gd name="connsiteX2" fmla="*/ 612843 w 612843"/>
                  <a:gd name="connsiteY2" fmla="*/ 0 h 146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2843" h="146188">
                    <a:moveTo>
                      <a:pt x="0" y="29183"/>
                    </a:moveTo>
                    <a:cubicBezTo>
                      <a:pt x="104572" y="89981"/>
                      <a:pt x="209145" y="150779"/>
                      <a:pt x="311285" y="145915"/>
                    </a:cubicBezTo>
                    <a:cubicBezTo>
                      <a:pt x="413426" y="141051"/>
                      <a:pt x="513134" y="70525"/>
                      <a:pt x="612843" y="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201210" y="173138"/>
                <a:ext cx="1452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dirty="0"/>
                  <a:t>X-ray source</a:t>
                </a:r>
                <a:endParaRPr lang="zh-CN" altLang="en-US" dirty="0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7196583" y="3555021"/>
              <a:ext cx="1513988" cy="2789870"/>
              <a:chOff x="7196583" y="3156187"/>
              <a:chExt cx="1513988" cy="2789870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7280605" y="3431877"/>
                <a:ext cx="1429966" cy="2514180"/>
                <a:chOff x="7280605" y="3431877"/>
                <a:chExt cx="1429966" cy="2514180"/>
              </a:xfrm>
            </p:grpSpPr>
            <p:cxnSp>
              <p:nvCxnSpPr>
                <p:cNvPr id="35" name="直接箭头连接符 34"/>
                <p:cNvCxnSpPr>
                  <a:cxnSpLocks/>
                </p:cNvCxnSpPr>
                <p:nvPr/>
              </p:nvCxnSpPr>
              <p:spPr>
                <a:xfrm flipH="1">
                  <a:off x="7530308" y="3446519"/>
                  <a:ext cx="470145" cy="184229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矩形 36"/>
                <p:cNvSpPr/>
                <p:nvPr/>
              </p:nvSpPr>
              <p:spPr>
                <a:xfrm>
                  <a:off x="7280605" y="5288817"/>
                  <a:ext cx="1429966" cy="262647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1" name="直接箭头连接符 40"/>
                <p:cNvCxnSpPr>
                  <a:cxnSpLocks/>
                </p:cNvCxnSpPr>
                <p:nvPr/>
              </p:nvCxnSpPr>
              <p:spPr>
                <a:xfrm>
                  <a:off x="7995588" y="3431877"/>
                  <a:ext cx="470145" cy="184229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文本框 41"/>
                    <p:cNvSpPr txBox="1"/>
                    <p:nvPr/>
                  </p:nvSpPr>
                  <p:spPr>
                    <a:xfrm>
                      <a:off x="7340032" y="5669058"/>
                      <a:ext cx="112607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  <m:t>𝑐𝑜𝑛𝑒</m:t>
                                </m:r>
                              </m:sub>
                            </m:sSub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=7°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2" name="文本框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0032" y="5669058"/>
                      <a:ext cx="1126077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946" r="-4324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5" name="任意多边形: 形状 44"/>
              <p:cNvSpPr/>
              <p:nvPr/>
            </p:nvSpPr>
            <p:spPr>
              <a:xfrm>
                <a:off x="7684851" y="4679004"/>
                <a:ext cx="612843" cy="146188"/>
              </a:xfrm>
              <a:custGeom>
                <a:avLst/>
                <a:gdLst>
                  <a:gd name="connsiteX0" fmla="*/ 0 w 612843"/>
                  <a:gd name="connsiteY0" fmla="*/ 29183 h 146188"/>
                  <a:gd name="connsiteX1" fmla="*/ 311285 w 612843"/>
                  <a:gd name="connsiteY1" fmla="*/ 145915 h 146188"/>
                  <a:gd name="connsiteX2" fmla="*/ 612843 w 612843"/>
                  <a:gd name="connsiteY2" fmla="*/ 0 h 146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2843" h="146188">
                    <a:moveTo>
                      <a:pt x="0" y="29183"/>
                    </a:moveTo>
                    <a:cubicBezTo>
                      <a:pt x="104572" y="89981"/>
                      <a:pt x="209145" y="150779"/>
                      <a:pt x="311285" y="145915"/>
                    </a:cubicBezTo>
                    <a:cubicBezTo>
                      <a:pt x="413426" y="141051"/>
                      <a:pt x="513134" y="70525"/>
                      <a:pt x="612843" y="0"/>
                    </a:cubicBezTo>
                  </a:path>
                </a:pathLst>
              </a:custGeom>
              <a:noFill/>
              <a:ln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矩形 45"/>
                  <p:cNvSpPr/>
                  <p:nvPr/>
                </p:nvSpPr>
                <p:spPr>
                  <a:xfrm>
                    <a:off x="7610775" y="4709638"/>
                    <a:ext cx="79457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altLang="zh-CN" i="1">
                                  <a:latin typeface="Cambria Math" panose="02040503050406030204" pitchFamily="18" charset="0"/>
                                </a:rPr>
                                <m:t>𝑐𝑜𝑛𝑒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6" name="矩形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0775" y="4709638"/>
                    <a:ext cx="79457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文本框 49"/>
              <p:cNvSpPr txBox="1"/>
              <p:nvPr/>
            </p:nvSpPr>
            <p:spPr>
              <a:xfrm>
                <a:off x="7196583" y="3156187"/>
                <a:ext cx="1452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dirty="0"/>
                  <a:t>X-ray source</a:t>
                </a:r>
                <a:endParaRPr lang="zh-CN" altLang="en-US" dirty="0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7630908" y="2693724"/>
              <a:ext cx="730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Water</a:t>
              </a:r>
              <a:endParaRPr lang="zh-CN" altLang="en-US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596754" y="5634308"/>
              <a:ext cx="730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Water</a:t>
              </a:r>
              <a:endParaRPr lang="zh-CN" altLang="en-US" dirty="0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4479406" y="2368109"/>
            <a:ext cx="183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“Lower Scatter condition”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474552" y="5301414"/>
            <a:ext cx="183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“Higher Scatter condition”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132612" y="6346622"/>
            <a:ext cx="2743200" cy="365125"/>
          </a:xfrm>
        </p:spPr>
        <p:txBody>
          <a:bodyPr/>
          <a:lstStyle/>
          <a:p>
            <a:fld id="{1A091D35-7ADC-457B-A478-141502A8B8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57640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Radiation Interaction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Rayleigh scattering  </a:t>
            </a:r>
          </a:p>
          <a:p>
            <a:pPr marL="0" indent="0">
              <a:buNone/>
            </a:pPr>
            <a:r>
              <a:rPr lang="en-CA" altLang="zh-CN" dirty="0"/>
              <a:t>   Energy range</a:t>
            </a:r>
          </a:p>
          <a:p>
            <a:pPr marL="0" indent="0">
              <a:buNone/>
            </a:pPr>
            <a:endParaRPr lang="en-CA" altLang="zh-CN" dirty="0"/>
          </a:p>
          <a:p>
            <a:endParaRPr lang="zh-CN" altLang="en-US" dirty="0"/>
          </a:p>
        </p:txBody>
      </p:sp>
      <p:pic>
        <p:nvPicPr>
          <p:cNvPr id="4" name="Picture 2" descr="10 &#10;-Os/p- _ &#10;- --_sotal &#10;6. &#10;0.01 &#10;0.001 &#10;WATER &#10;attenuation &#10;—Fee* —Total absorption &#10;0.01 &#10;pa/p &#10;0.1 &#10;M ev &#10;pair K/p &#10;400 &#10;10 &#10;100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136" y="1294641"/>
            <a:ext cx="6281960" cy="556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5145579" y="1454555"/>
            <a:ext cx="1468329" cy="4544095"/>
            <a:chOff x="5750417" y="1135488"/>
            <a:chExt cx="1635618" cy="4544095"/>
          </a:xfrm>
        </p:grpSpPr>
        <p:sp>
          <p:nvSpPr>
            <p:cNvPr id="6" name="Rectangle 6"/>
            <p:cNvSpPr/>
            <p:nvPr/>
          </p:nvSpPr>
          <p:spPr>
            <a:xfrm>
              <a:off x="5750417" y="1693572"/>
              <a:ext cx="1635617" cy="3986011"/>
            </a:xfrm>
            <a:prstGeom prst="rect">
              <a:avLst/>
            </a:prstGeom>
            <a:solidFill>
              <a:srgbClr val="7E97AD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7"/>
            <p:cNvSpPr/>
            <p:nvPr/>
          </p:nvSpPr>
          <p:spPr>
            <a:xfrm>
              <a:off x="5750418" y="1135488"/>
              <a:ext cx="1635617" cy="5580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solidFill>
                    <a:schemeClr val="bg1"/>
                  </a:solidFill>
                </a:rPr>
                <a:t>KV-range </a:t>
              </a:r>
            </a:p>
          </p:txBody>
        </p:sp>
      </p:grpSp>
      <p:cxnSp>
        <p:nvCxnSpPr>
          <p:cNvPr id="12" name="直接连接符 11"/>
          <p:cNvCxnSpPr>
            <a:cxnSpLocks/>
          </p:cNvCxnSpPr>
          <p:nvPr/>
        </p:nvCxnSpPr>
        <p:spPr>
          <a:xfrm>
            <a:off x="5145580" y="3784060"/>
            <a:ext cx="1468329" cy="21951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7441558" y="6356350"/>
            <a:ext cx="2743200" cy="365125"/>
          </a:xfrm>
        </p:spPr>
        <p:txBody>
          <a:bodyPr/>
          <a:lstStyle/>
          <a:p>
            <a:fld id="{1A091D35-7ADC-457B-A478-141502A8B8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716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Rayleigh Scattering[2]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909" y="1822946"/>
            <a:ext cx="10515600" cy="4351338"/>
          </a:xfrm>
        </p:spPr>
        <p:txBody>
          <a:bodyPr>
            <a:normAutofit/>
          </a:bodyPr>
          <a:lstStyle/>
          <a:p>
            <a:r>
              <a:rPr lang="en-CA" altLang="zh-CN" dirty="0"/>
              <a:t>Scattering theory:</a:t>
            </a:r>
          </a:p>
          <a:p>
            <a:endParaRPr lang="en-CA" altLang="zh-CN" dirty="0"/>
          </a:p>
          <a:p>
            <a:endParaRPr lang="en-CA" altLang="zh-CN" dirty="0"/>
          </a:p>
          <a:p>
            <a:endParaRPr lang="en-CA" altLang="zh-CN" dirty="0"/>
          </a:p>
          <a:p>
            <a:endParaRPr lang="en-CA" altLang="zh-CN" dirty="0"/>
          </a:p>
          <a:p>
            <a:endParaRPr lang="en-CA" altLang="zh-CN" dirty="0"/>
          </a:p>
          <a:p>
            <a:endParaRPr lang="en-CA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676331" y="4236098"/>
                <a:ext cx="6203621" cy="1144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f>
                        <m:f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altLang="zh-CN" sz="3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zh-CN" altLang="en-US" sz="3600" i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m:rPr>
                          <m:sty m:val="p"/>
                        </m:rPr>
                        <a:rPr lang="zh-CN" altLang="en-US" sz="3600" i="0">
                          <a:latin typeface="Cambria Math" panose="02040503050406030204" pitchFamily="18" charset="0"/>
                        </a:rPr>
                        <m:t>ΔΩ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331" y="4236098"/>
                <a:ext cx="6203621" cy="1144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3758763" y="1171282"/>
            <a:ext cx="7557928" cy="3074544"/>
            <a:chOff x="3758763" y="1171282"/>
            <a:chExt cx="7557928" cy="307454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8763" y="1303540"/>
              <a:ext cx="7557928" cy="29325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10119051" y="1171282"/>
                  <a:ext cx="80432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ΔΩ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9051" y="1171282"/>
                  <a:ext cx="80432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 rot="20378576">
              <a:off x="10598321" y="1700745"/>
              <a:ext cx="84192" cy="4584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shade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3881584" y="2800029"/>
                  <a:ext cx="6047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1584" y="2800029"/>
                  <a:ext cx="60471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0630015" y="1632947"/>
                  <a:ext cx="58849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0015" y="1632947"/>
                  <a:ext cx="58849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6239015" y="3876494"/>
                  <a:ext cx="45182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CA" altLang="zh-CN" b="0" i="0" smtClean="0"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CA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altLang="zh-CN" b="0" i="0" smtClean="0">
                            <a:latin typeface="Cambria Math" panose="02040503050406030204" pitchFamily="18" charset="0"/>
                          </a:rPr>
                          <m:t>density</m:t>
                        </m:r>
                        <m:r>
                          <a:rPr lang="en-CA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altLang="zh-CN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CA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altLang="zh-CN" b="0" i="0" smtClean="0">
                            <a:latin typeface="Cambria Math" panose="02040503050406030204" pitchFamily="18" charset="0"/>
                          </a:rPr>
                          <m:t>scattering</m:t>
                        </m:r>
                        <m:r>
                          <a:rPr lang="en-CA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altLang="zh-CN" b="0" i="0" smtClean="0">
                            <a:latin typeface="Cambria Math" panose="02040503050406030204" pitchFamily="18" charset="0"/>
                          </a:rPr>
                          <m:t>cetners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9015" y="3876494"/>
                  <a:ext cx="451828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6341213" y="1323824"/>
                  <a:ext cx="53251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213" y="1323824"/>
                  <a:ext cx="532517" cy="6182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/>
          <p:cNvGrpSpPr/>
          <p:nvPr/>
        </p:nvGrpSpPr>
        <p:grpSpPr>
          <a:xfrm>
            <a:off x="1729997" y="5115377"/>
            <a:ext cx="7599835" cy="1338305"/>
            <a:chOff x="1729997" y="5115377"/>
            <a:chExt cx="7599835" cy="1338305"/>
          </a:xfrm>
        </p:grpSpPr>
        <p:grpSp>
          <p:nvGrpSpPr>
            <p:cNvPr id="40" name="组合 39"/>
            <p:cNvGrpSpPr/>
            <p:nvPr/>
          </p:nvGrpSpPr>
          <p:grpSpPr>
            <a:xfrm>
              <a:off x="1729997" y="5739861"/>
              <a:ext cx="7599835" cy="713821"/>
              <a:chOff x="1729997" y="5739861"/>
              <a:chExt cx="7599835" cy="713821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729997" y="5739861"/>
                <a:ext cx="18133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000" dirty="0"/>
                  <a:t>Detected Signal</a:t>
                </a:r>
                <a:endParaRPr lang="zh-CN" altLang="en-US" sz="2000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4004962" y="5742199"/>
                <a:ext cx="17411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000" dirty="0"/>
                  <a:t>X-ray Intensity</a:t>
                </a:r>
                <a:endParaRPr lang="zh-CN" altLang="en-US" sz="2000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829053" y="5745796"/>
                <a:ext cx="15568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000" dirty="0"/>
                  <a:t>Differential </a:t>
                </a:r>
              </a:p>
              <a:p>
                <a:r>
                  <a:rPr lang="en-CA" altLang="zh-CN" sz="2000" dirty="0"/>
                  <a:t>Cross section</a:t>
                </a:r>
                <a:endParaRPr lang="zh-CN" altLang="en-US" sz="2000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7979782" y="5740403"/>
                <a:ext cx="13500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000" dirty="0"/>
                  <a:t>Solid angle</a:t>
                </a:r>
              </a:p>
              <a:p>
                <a:r>
                  <a:rPr lang="en-CA" altLang="zh-CN" sz="2000" dirty="0"/>
                  <a:t> of detector</a:t>
                </a:r>
                <a:endParaRPr lang="zh-CN" altLang="en-US" sz="2000" dirty="0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636656" y="5115377"/>
              <a:ext cx="6018151" cy="630419"/>
              <a:chOff x="2638425" y="5096106"/>
              <a:chExt cx="6018151" cy="630419"/>
            </a:xfrm>
          </p:grpSpPr>
          <p:cxnSp>
            <p:nvCxnSpPr>
              <p:cNvPr id="31" name="直接箭头连接符 30"/>
              <p:cNvCxnSpPr>
                <a:cxnSpLocks/>
                <a:endCxn id="26" idx="0"/>
              </p:cNvCxnSpPr>
              <p:nvPr/>
            </p:nvCxnSpPr>
            <p:spPr>
              <a:xfrm flipH="1">
                <a:off x="2638425" y="5113176"/>
                <a:ext cx="422018" cy="60741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cxnSpLocks/>
                <a:endCxn id="27" idx="0"/>
              </p:cNvCxnSpPr>
              <p:nvPr/>
            </p:nvCxnSpPr>
            <p:spPr>
              <a:xfrm flipH="1">
                <a:off x="4877322" y="5096106"/>
                <a:ext cx="318562" cy="62682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cxnSpLocks/>
                <a:endCxn id="28" idx="0"/>
              </p:cNvCxnSpPr>
              <p:nvPr/>
            </p:nvCxnSpPr>
            <p:spPr>
              <a:xfrm>
                <a:off x="6551092" y="5370941"/>
                <a:ext cx="58148" cy="355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cxnSpLocks/>
                <a:endCxn id="29" idx="0"/>
              </p:cNvCxnSpPr>
              <p:nvPr/>
            </p:nvCxnSpPr>
            <p:spPr>
              <a:xfrm>
                <a:off x="8392896" y="5109578"/>
                <a:ext cx="263680" cy="61155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灯片编号占位符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7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Differential Cross Section</a:t>
            </a:r>
            <a:endParaRPr lang="zh-CN" altLang="en-US" dirty="0"/>
          </a:p>
        </p:txBody>
      </p:sp>
      <p:sp>
        <p:nvSpPr>
          <p:cNvPr id="53" name="灯片编号占位符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027137" y="1422432"/>
                <a:ext cx="5021311" cy="10882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sSubSup>
                        <m:sSubSu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altLang="zh-CN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7" y="1422432"/>
                <a:ext cx="5021311" cy="1088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/>
          <p:cNvGrpSpPr/>
          <p:nvPr/>
        </p:nvGrpSpPr>
        <p:grpSpPr>
          <a:xfrm>
            <a:off x="5422035" y="365125"/>
            <a:ext cx="5931765" cy="1983662"/>
            <a:chOff x="-1666019" y="2447464"/>
            <a:chExt cx="5931765" cy="1983662"/>
          </a:xfrm>
        </p:grpSpPr>
        <p:sp>
          <p:nvSpPr>
            <p:cNvPr id="52" name="椭圆 51"/>
            <p:cNvSpPr/>
            <p:nvPr/>
          </p:nvSpPr>
          <p:spPr>
            <a:xfrm>
              <a:off x="-1666019" y="3865171"/>
              <a:ext cx="526988" cy="56595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4" name="直接箭头连接符 53"/>
            <p:cNvCxnSpPr>
              <a:cxnSpLocks/>
              <a:stCxn id="52" idx="7"/>
              <a:endCxn id="57" idx="1"/>
            </p:cNvCxnSpPr>
            <p:nvPr/>
          </p:nvCxnSpPr>
          <p:spPr>
            <a:xfrm flipV="1">
              <a:off x="-1216207" y="3156318"/>
              <a:ext cx="1639527" cy="791735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54"/>
            <p:cNvGrpSpPr/>
            <p:nvPr/>
          </p:nvGrpSpPr>
          <p:grpSpPr>
            <a:xfrm>
              <a:off x="423320" y="2447464"/>
              <a:ext cx="3842426" cy="1450796"/>
              <a:chOff x="423320" y="2447464"/>
              <a:chExt cx="3842426" cy="1450796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619328" y="2583003"/>
                <a:ext cx="3405249" cy="1315257"/>
                <a:chOff x="619328" y="2583003"/>
                <a:chExt cx="3405249" cy="13152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矩形 57"/>
                    <p:cNvSpPr/>
                    <p:nvPr/>
                  </p:nvSpPr>
                  <p:spPr>
                    <a:xfrm>
                      <a:off x="619328" y="2976084"/>
                      <a:ext cx="3318280" cy="92217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func>
                              <m:func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20" name="矩形 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328" y="2976084"/>
                      <a:ext cx="3318280" cy="92217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文本框 58"/>
                    <p:cNvSpPr txBox="1"/>
                    <p:nvPr/>
                  </p:nvSpPr>
                  <p:spPr>
                    <a:xfrm>
                      <a:off x="664490" y="2583003"/>
                      <a:ext cx="3360087" cy="6601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CA" altLang="zh-CN" dirty="0"/>
                        <a:t>Transfered momentum: (in unit </a:t>
                      </a:r>
                      <a14:m>
                        <m:oMath xmlns:m="http://schemas.openxmlformats.org/officeDocument/2006/math">
                          <m:r>
                            <a:rPr lang="en-CA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Å</m:t>
                          </m:r>
                        </m:oMath>
                      </a14:m>
                      <a:r>
                        <a:rPr lang="en-CA" altLang="zh-CN" dirty="0"/>
                        <a:t>)</a:t>
                      </a:r>
                    </a:p>
                    <a:p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1" name="文本框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4490" y="2583003"/>
                      <a:ext cx="3360087" cy="66011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452" t="-2778" r="-7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7" name="矩形 56"/>
              <p:cNvSpPr/>
              <p:nvPr/>
            </p:nvSpPr>
            <p:spPr>
              <a:xfrm>
                <a:off x="423320" y="2447464"/>
                <a:ext cx="3842426" cy="1417707"/>
              </a:xfrm>
              <a:prstGeom prst="rec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1328175" y="1473186"/>
            <a:ext cx="1459054" cy="1798029"/>
            <a:chOff x="1710139" y="2749496"/>
            <a:chExt cx="1459054" cy="1798029"/>
          </a:xfrm>
        </p:grpSpPr>
        <p:grpSp>
          <p:nvGrpSpPr>
            <p:cNvPr id="61" name="组合 60"/>
            <p:cNvGrpSpPr/>
            <p:nvPr/>
          </p:nvGrpSpPr>
          <p:grpSpPr>
            <a:xfrm>
              <a:off x="1710139" y="3232569"/>
              <a:ext cx="1459054" cy="1314956"/>
              <a:chOff x="1710139" y="3232569"/>
              <a:chExt cx="1459054" cy="1314956"/>
            </a:xfrm>
          </p:grpSpPr>
          <p:cxnSp>
            <p:nvCxnSpPr>
              <p:cNvPr id="63" name="直接箭头连接符 62"/>
              <p:cNvCxnSpPr>
                <a:cxnSpLocks/>
                <a:stCxn id="62" idx="3"/>
                <a:endCxn id="64" idx="0"/>
              </p:cNvCxnSpPr>
              <p:nvPr/>
            </p:nvCxnSpPr>
            <p:spPr>
              <a:xfrm flipH="1">
                <a:off x="2439666" y="3232569"/>
                <a:ext cx="187315" cy="791736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文本框 63"/>
              <p:cNvSpPr txBox="1"/>
              <p:nvPr/>
            </p:nvSpPr>
            <p:spPr>
              <a:xfrm>
                <a:off x="1710139" y="4024305"/>
                <a:ext cx="14590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800" dirty="0"/>
                  <a:t>Constant</a:t>
                </a:r>
                <a:endParaRPr lang="zh-CN" altLang="en-US" sz="2800" dirty="0"/>
              </a:p>
            </p:txBody>
          </p:sp>
        </p:grpSp>
        <p:sp>
          <p:nvSpPr>
            <p:cNvPr id="62" name="椭圆 61"/>
            <p:cNvSpPr/>
            <p:nvPr/>
          </p:nvSpPr>
          <p:spPr>
            <a:xfrm>
              <a:off x="2549805" y="2749496"/>
              <a:ext cx="526988" cy="565955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365760" y="1610751"/>
            <a:ext cx="3833101" cy="1748639"/>
            <a:chOff x="3482492" y="1853942"/>
            <a:chExt cx="3833101" cy="1748639"/>
          </a:xfrm>
        </p:grpSpPr>
        <p:sp>
          <p:nvSpPr>
            <p:cNvPr id="68" name="椭圆 67"/>
            <p:cNvSpPr/>
            <p:nvPr/>
          </p:nvSpPr>
          <p:spPr>
            <a:xfrm>
              <a:off x="4823663" y="1853942"/>
              <a:ext cx="1341517" cy="856779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9" name="直接箭头连接符 68"/>
            <p:cNvCxnSpPr>
              <a:cxnSpLocks/>
              <a:stCxn id="68" idx="4"/>
              <a:endCxn id="70" idx="0"/>
            </p:cNvCxnSpPr>
            <p:nvPr/>
          </p:nvCxnSpPr>
          <p:spPr>
            <a:xfrm flipH="1">
              <a:off x="5399043" y="2710721"/>
              <a:ext cx="95379" cy="36864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3482492" y="3079361"/>
              <a:ext cx="3833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800" dirty="0"/>
                <a:t>Material Form Factors[2]</a:t>
              </a:r>
              <a:endParaRPr lang="zh-CN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537325" y="4546204"/>
                <a:ext cx="5656870" cy="12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zh-CN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∑</m:t>
                      </m:r>
                      <m:f>
                        <m:fPr>
                          <m:ctrlPr>
                            <a:rPr lang="zh-C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zh-CN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25" y="4546204"/>
                <a:ext cx="5656870" cy="12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/>
          <p:cNvGrpSpPr/>
          <p:nvPr/>
        </p:nvGrpSpPr>
        <p:grpSpPr>
          <a:xfrm>
            <a:off x="4213185" y="4615654"/>
            <a:ext cx="3873515" cy="1894405"/>
            <a:chOff x="4190035" y="3967469"/>
            <a:chExt cx="3873515" cy="1894405"/>
          </a:xfrm>
        </p:grpSpPr>
        <p:grpSp>
          <p:nvGrpSpPr>
            <p:cNvPr id="72" name="组合 71"/>
            <p:cNvGrpSpPr/>
            <p:nvPr/>
          </p:nvGrpSpPr>
          <p:grpSpPr>
            <a:xfrm>
              <a:off x="4278539" y="4744311"/>
              <a:ext cx="3785011" cy="1117563"/>
              <a:chOff x="4959504" y="6342434"/>
              <a:chExt cx="3785011" cy="1117563"/>
            </a:xfrm>
          </p:grpSpPr>
          <p:cxnSp>
            <p:nvCxnSpPr>
              <p:cNvPr id="73" name="直接箭头连接符 72"/>
              <p:cNvCxnSpPr>
                <a:cxnSpLocks/>
              </p:cNvCxnSpPr>
              <p:nvPr/>
            </p:nvCxnSpPr>
            <p:spPr>
              <a:xfrm>
                <a:off x="5711906" y="6342434"/>
                <a:ext cx="0" cy="594343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/>
              <p:cNvSpPr txBox="1"/>
              <p:nvPr/>
            </p:nvSpPr>
            <p:spPr>
              <a:xfrm>
                <a:off x="4959504" y="6936777"/>
                <a:ext cx="3785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800" dirty="0"/>
                  <a:t>Atomic Form Factors [3]</a:t>
                </a:r>
                <a:endParaRPr lang="zh-CN" altLang="en-US" sz="2800" dirty="0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4190035" y="3967469"/>
              <a:ext cx="1681812" cy="77684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38200" y="4430477"/>
            <a:ext cx="3374984" cy="2079582"/>
            <a:chOff x="2635301" y="4854102"/>
            <a:chExt cx="3374984" cy="2079582"/>
          </a:xfrm>
        </p:grpSpPr>
        <p:sp>
          <p:nvSpPr>
            <p:cNvPr id="79" name="矩形 78"/>
            <p:cNvSpPr/>
            <p:nvPr/>
          </p:nvSpPr>
          <p:spPr>
            <a:xfrm>
              <a:off x="4280170" y="4854102"/>
              <a:ext cx="1730115" cy="119123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箭头连接符 76"/>
            <p:cNvCxnSpPr>
              <a:cxnSpLocks/>
            </p:cNvCxnSpPr>
            <p:nvPr/>
          </p:nvCxnSpPr>
          <p:spPr>
            <a:xfrm>
              <a:off x="5162861" y="6045332"/>
              <a:ext cx="0" cy="50502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/>
          </p:nvSpPr>
          <p:spPr>
            <a:xfrm>
              <a:off x="2635301" y="6410464"/>
              <a:ext cx="3119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800" dirty="0"/>
                <a:t>Chemical composite</a:t>
              </a:r>
              <a:endParaRPr lang="zh-CN" altLang="en-US" sz="2800" dirty="0"/>
            </a:p>
          </p:txBody>
        </p:sp>
      </p:grpSp>
      <p:pic>
        <p:nvPicPr>
          <p:cNvPr id="88" name="Picture 14"/>
          <p:cNvPicPr/>
          <p:nvPr/>
        </p:nvPicPr>
        <p:blipFill rotWithShape="1">
          <a:blip r:embed="rId7"/>
          <a:srcRect l="4135" t="2469" b="5884"/>
          <a:stretch/>
        </p:blipFill>
        <p:spPr>
          <a:xfrm>
            <a:off x="8139939" y="2617946"/>
            <a:ext cx="2655519" cy="2719002"/>
          </a:xfrm>
          <a:prstGeom prst="rect">
            <a:avLst/>
          </a:prstGeom>
        </p:spPr>
      </p:pic>
      <p:grpSp>
        <p:nvGrpSpPr>
          <p:cNvPr id="93" name="组合 92"/>
          <p:cNvGrpSpPr/>
          <p:nvPr/>
        </p:nvGrpSpPr>
        <p:grpSpPr>
          <a:xfrm>
            <a:off x="8086700" y="2652672"/>
            <a:ext cx="2720335" cy="3595778"/>
            <a:chOff x="8086700" y="2652672"/>
            <a:chExt cx="2720335" cy="3595778"/>
          </a:xfrm>
        </p:grpSpPr>
        <p:sp>
          <p:nvSpPr>
            <p:cNvPr id="89" name="椭圆 88"/>
            <p:cNvSpPr/>
            <p:nvPr/>
          </p:nvSpPr>
          <p:spPr>
            <a:xfrm>
              <a:off x="8123998" y="2652672"/>
              <a:ext cx="2683037" cy="2683037"/>
            </a:xfrm>
            <a:prstGeom prst="ellipse">
              <a:avLst/>
            </a:prstGeom>
            <a:noFill/>
            <a:ln w="50800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连接符: 曲线 89"/>
            <p:cNvCxnSpPr>
              <a:cxnSpLocks/>
              <a:stCxn id="89" idx="4"/>
              <a:endCxn id="74" idx="3"/>
            </p:cNvCxnSpPr>
            <p:nvPr/>
          </p:nvCxnSpPr>
          <p:spPr>
            <a:xfrm rot="5400000">
              <a:off x="8319739" y="5102671"/>
              <a:ext cx="912740" cy="1378817"/>
            </a:xfrm>
            <a:prstGeom prst="curvedConnector2">
              <a:avLst/>
            </a:prstGeom>
            <a:ln w="508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439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Atomic Form Factors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D35-7ADC-457B-A478-141502A8B88F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64" y="1358322"/>
            <a:ext cx="7150871" cy="53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721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2335</TotalTime>
  <Words>1329</Words>
  <Application>Microsoft Office PowerPoint</Application>
  <PresentationFormat>宽屏</PresentationFormat>
  <Paragraphs>282</Paragraphs>
  <Slides>32</Slides>
  <Notes>15</Notes>
  <HiddenSlides>6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等线 Light</vt:lpstr>
      <vt:lpstr>SimSun</vt:lpstr>
      <vt:lpstr>Arial</vt:lpstr>
      <vt:lpstr>Cambria Math</vt:lpstr>
      <vt:lpstr>Times New Roman</vt:lpstr>
      <vt:lpstr>Wingdings</vt:lpstr>
      <vt:lpstr>Office 主题​​</vt:lpstr>
      <vt:lpstr>Analytical Method for First Order Rayleigh Scattering in CBCT Application</vt:lpstr>
      <vt:lpstr>Computed Tomography (CT) &amp; Cone beam CT (CBCT)</vt:lpstr>
      <vt:lpstr>Medical Imaging System</vt:lpstr>
      <vt:lpstr>Motivation</vt:lpstr>
      <vt:lpstr>Current problem</vt:lpstr>
      <vt:lpstr>Radiation Interaction</vt:lpstr>
      <vt:lpstr>Rayleigh Scattering[2]</vt:lpstr>
      <vt:lpstr>Differential Cross Section</vt:lpstr>
      <vt:lpstr>Atomic Form Factors</vt:lpstr>
      <vt:lpstr>Material Chemical Formulas (EGS data)</vt:lpstr>
      <vt:lpstr>Form Factor interpolation</vt:lpstr>
      <vt:lpstr>Mass attenuation coefficients and interpolation</vt:lpstr>
      <vt:lpstr>Simulation Setup (Parallel beam Geometry)</vt:lpstr>
      <vt:lpstr>Simulation setup</vt:lpstr>
      <vt:lpstr>MATLAB code</vt:lpstr>
      <vt:lpstr>Verification using Monte-Carlo method</vt:lpstr>
      <vt:lpstr>Simulation phantom (Water)</vt:lpstr>
      <vt:lpstr>Simulation Results (Water)</vt:lpstr>
      <vt:lpstr>Compare with Monte-Carlo Method</vt:lpstr>
      <vt:lpstr>Simulation phantom (half water half lung)</vt:lpstr>
      <vt:lpstr>Simulation Results</vt:lpstr>
      <vt:lpstr>Compare with Monte-Carlo Method</vt:lpstr>
      <vt:lpstr>Discussion</vt:lpstr>
      <vt:lpstr>Conclusion</vt:lpstr>
      <vt:lpstr>Questions?</vt:lpstr>
      <vt:lpstr>Reference</vt:lpstr>
      <vt:lpstr>Back up pages:</vt:lpstr>
      <vt:lpstr>Complex Phantom (human breast)</vt:lpstr>
      <vt:lpstr>Simulation Results (human breast)</vt:lpstr>
      <vt:lpstr>Future work</vt:lpstr>
      <vt:lpstr>1st order scatter (Compton &amp; Rayleigh)</vt:lpstr>
      <vt:lpstr>Final Formula: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Analytical Method for First Order Rayleigh Scattering in CBCT Application</dc:title>
  <dc:creator>zhaoyutong43210@gmail.com</dc:creator>
  <cp:lastModifiedBy>zhaoyutong43210@gmail.com</cp:lastModifiedBy>
  <cp:revision>423</cp:revision>
  <dcterms:created xsi:type="dcterms:W3CDTF">2017-04-14T18:14:21Z</dcterms:created>
  <dcterms:modified xsi:type="dcterms:W3CDTF">2017-04-24T16:27:44Z</dcterms:modified>
</cp:coreProperties>
</file>